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57" r:id="rId2"/>
    <p:sldId id="391" r:id="rId3"/>
    <p:sldId id="470" r:id="rId4"/>
    <p:sldId id="374" r:id="rId5"/>
    <p:sldId id="373"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440" r:id="rId29"/>
    <p:sldId id="441" r:id="rId30"/>
    <p:sldId id="442" r:id="rId31"/>
    <p:sldId id="443" r:id="rId32"/>
    <p:sldId id="444" r:id="rId33"/>
    <p:sldId id="445" r:id="rId34"/>
    <p:sldId id="465" r:id="rId35"/>
    <p:sldId id="466" r:id="rId36"/>
    <p:sldId id="467" r:id="rId37"/>
    <p:sldId id="468" r:id="rId38"/>
    <p:sldId id="469" r:id="rId39"/>
    <p:sldId id="281" r:id="rId40"/>
    <p:sldId id="282"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9265FC-D55C-44D4-A04D-D64F287FFFDB}" type="datetimeFigureOut">
              <a:rPr lang="en-US" smtClean="0"/>
              <a:pPr/>
              <a:t>11/18/2010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16DAD8-47D7-44B2-9192-21CCAC5C5A3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CA2085-F64A-412A-A34D-8AB2847B54BD}" type="datetimeFigureOut">
              <a:rPr lang="en-US" smtClean="0"/>
              <a:pPr/>
              <a:t>11/18/2010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845F2A-B899-4DC5-9DC5-792BDC864DDB}" type="slidenum">
              <a:rPr lang="en-US" smtClean="0"/>
              <a:pPr/>
              <a:t>‹#›</a:t>
            </a:fld>
            <a:endParaRPr lang="en-US"/>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CA2085-F64A-412A-A34D-8AB2847B54BD}" type="datetimeFigureOut">
              <a:rPr lang="en-US" smtClean="0"/>
              <a:pPr/>
              <a:t>11/18/2010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845F2A-B899-4DC5-9DC5-792BDC864DDB}" type="slidenum">
              <a:rPr lang="en-US" smtClean="0"/>
              <a:pPr/>
              <a:t>‹#›</a:t>
            </a:fld>
            <a:endParaRPr lang="en-US"/>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CA2085-F64A-412A-A34D-8AB2847B54BD}" type="datetimeFigureOut">
              <a:rPr lang="en-US" smtClean="0"/>
              <a:pPr/>
              <a:t>11/18/2010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845F2A-B899-4DC5-9DC5-792BDC864DDB}" type="slidenum">
              <a:rPr lang="en-US" smtClean="0"/>
              <a:pPr/>
              <a:t>‹#›</a:t>
            </a:fld>
            <a:endParaRPr lang="en-US"/>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CA2085-F64A-412A-A34D-8AB2847B54BD}" type="datetimeFigureOut">
              <a:rPr lang="en-US" smtClean="0"/>
              <a:pPr/>
              <a:t>11/18/2010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845F2A-B899-4DC5-9DC5-792BDC864DDB}" type="slidenum">
              <a:rPr lang="en-US" smtClean="0"/>
              <a:pPr/>
              <a:t>‹#›</a:t>
            </a:fld>
            <a:endParaRPr lang="en-US"/>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CA2085-F64A-412A-A34D-8AB2847B54BD}" type="datetimeFigureOut">
              <a:rPr lang="en-US" smtClean="0"/>
              <a:pPr/>
              <a:t>11/18/2010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845F2A-B899-4DC5-9DC5-792BDC864DDB}" type="slidenum">
              <a:rPr lang="en-US" smtClean="0"/>
              <a:pPr/>
              <a:t>‹#›</a:t>
            </a:fld>
            <a:endParaRPr lang="en-US"/>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CA2085-F64A-412A-A34D-8AB2847B54BD}" type="datetimeFigureOut">
              <a:rPr lang="en-US" smtClean="0"/>
              <a:pPr/>
              <a:t>11/18/2010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845F2A-B899-4DC5-9DC5-792BDC864DDB}" type="slidenum">
              <a:rPr lang="en-US" smtClean="0"/>
              <a:pPr/>
              <a:t>‹#›</a:t>
            </a:fld>
            <a:endParaRPr lang="en-US"/>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CA2085-F64A-412A-A34D-8AB2847B54BD}" type="datetimeFigureOut">
              <a:rPr lang="en-US" smtClean="0"/>
              <a:pPr/>
              <a:t>11/18/2010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845F2A-B899-4DC5-9DC5-792BDC864DDB}" type="slidenum">
              <a:rPr lang="en-US" smtClean="0"/>
              <a:pPr/>
              <a:t>‹#›</a:t>
            </a:fld>
            <a:endParaRPr lang="en-US"/>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CA2085-F64A-412A-A34D-8AB2847B54BD}" type="datetimeFigureOut">
              <a:rPr lang="en-US" smtClean="0"/>
              <a:pPr/>
              <a:t>11/18/2010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845F2A-B899-4DC5-9DC5-792BDC864DDB}" type="slidenum">
              <a:rPr lang="en-US" smtClean="0"/>
              <a:pPr/>
              <a:t>‹#›</a:t>
            </a:fld>
            <a:endParaRPr lang="en-US"/>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CA2085-F64A-412A-A34D-8AB2847B54BD}" type="datetimeFigureOut">
              <a:rPr lang="en-US" smtClean="0"/>
              <a:pPr/>
              <a:t>11/18/2010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845F2A-B899-4DC5-9DC5-792BDC864DDB}" type="slidenum">
              <a:rPr lang="en-US" smtClean="0"/>
              <a:pPr/>
              <a:t>‹#›</a:t>
            </a:fld>
            <a:endParaRPr lang="en-US"/>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CA2085-F64A-412A-A34D-8AB2847B54BD}" type="datetimeFigureOut">
              <a:rPr lang="en-US" smtClean="0"/>
              <a:pPr/>
              <a:t>11/18/2010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845F2A-B899-4DC5-9DC5-792BDC864DDB}" type="slidenum">
              <a:rPr lang="en-US" smtClean="0"/>
              <a:pPr/>
              <a:t>‹#›</a:t>
            </a:fld>
            <a:endParaRPr lang="en-US"/>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CA2085-F64A-412A-A34D-8AB2847B54BD}" type="datetimeFigureOut">
              <a:rPr lang="en-US" smtClean="0"/>
              <a:pPr/>
              <a:t>11/18/2010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845F2A-B899-4DC5-9DC5-792BDC864DDB}" type="slidenum">
              <a:rPr lang="en-US" smtClean="0"/>
              <a:pPr/>
              <a:t>‹#›</a:t>
            </a:fld>
            <a:endParaRPr lang="en-US"/>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CA2085-F64A-412A-A34D-8AB2847B54BD}" type="datetimeFigureOut">
              <a:rPr lang="en-US" smtClean="0"/>
              <a:pPr/>
              <a:t>11/18/2010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845F2A-B899-4DC5-9DC5-792BDC864DD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1"/>
            <a:ext cx="7772400" cy="1676399"/>
          </a:xfrm>
        </p:spPr>
        <p:txBody>
          <a:bodyPr/>
          <a:lstStyle/>
          <a:p>
            <a:r>
              <a:rPr lang="en-US" dirty="0" smtClean="0"/>
              <a:t>GOOD LABORATORY PRACTICES </a:t>
            </a:r>
            <a:endParaRPr lang="en-US" dirty="0"/>
          </a:p>
        </p:txBody>
      </p:sp>
      <p:sp>
        <p:nvSpPr>
          <p:cNvPr id="3" name="Subtitle 2"/>
          <p:cNvSpPr>
            <a:spLocks noGrp="1"/>
          </p:cNvSpPr>
          <p:nvPr>
            <p:ph type="subTitle" idx="1"/>
          </p:nvPr>
        </p:nvSpPr>
        <p:spPr/>
        <p:txBody>
          <a:bodyPr/>
          <a:lstStyle/>
          <a:p>
            <a:r>
              <a:rPr lang="en-US" b="1" dirty="0" smtClean="0">
                <a:solidFill>
                  <a:srgbClr val="FF0000"/>
                </a:solidFill>
              </a:rPr>
              <a:t>Sri. </a:t>
            </a:r>
            <a:r>
              <a:rPr lang="en-US" b="1" dirty="0" err="1" smtClean="0">
                <a:solidFill>
                  <a:srgbClr val="FF0000"/>
                </a:solidFill>
              </a:rPr>
              <a:t>V.L.Hambar</a:t>
            </a:r>
            <a:r>
              <a:rPr lang="en-US" b="1" dirty="0" smtClean="0">
                <a:solidFill>
                  <a:srgbClr val="FF0000"/>
                </a:solidFill>
              </a:rPr>
              <a:t> </a:t>
            </a:r>
          </a:p>
          <a:p>
            <a:r>
              <a:rPr lang="en-US" b="1" dirty="0" smtClean="0">
                <a:solidFill>
                  <a:srgbClr val="FF0000"/>
                </a:solidFill>
              </a:rPr>
              <a:t>Deputy Drugs Controller, HQ, </a:t>
            </a:r>
          </a:p>
          <a:p>
            <a:r>
              <a:rPr lang="en-US" b="1" dirty="0" smtClean="0">
                <a:solidFill>
                  <a:srgbClr val="FF0000"/>
                </a:solidFill>
              </a:rPr>
              <a:t>Drugs Control Dept. Bangalore  </a:t>
            </a:r>
            <a:endParaRPr lang="en-US" b="1" dirty="0">
              <a:solidFill>
                <a:srgbClr val="FF0000"/>
              </a:solidFill>
            </a:endParaRP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685800" y="0"/>
            <a:ext cx="7772400" cy="1143000"/>
          </a:xfrm>
        </p:spPr>
        <p:txBody>
          <a:bodyPr>
            <a:normAutofit/>
          </a:bodyPr>
          <a:lstStyle/>
          <a:p>
            <a:r>
              <a:rPr lang="en-US" b="1" smtClean="0">
                <a:solidFill>
                  <a:srgbClr val="FF3300"/>
                </a:solidFill>
              </a:rPr>
              <a:t>Laboratory Infrastructure</a:t>
            </a:r>
          </a:p>
        </p:txBody>
      </p:sp>
      <p:sp>
        <p:nvSpPr>
          <p:cNvPr id="8195" name="Rectangle 3"/>
          <p:cNvSpPr>
            <a:spLocks noGrp="1" noChangeArrowheads="1"/>
          </p:cNvSpPr>
          <p:nvPr>
            <p:ph type="subTitle" idx="1"/>
          </p:nvPr>
        </p:nvSpPr>
        <p:spPr>
          <a:xfrm>
            <a:off x="304800" y="1066800"/>
            <a:ext cx="8458200" cy="5105400"/>
          </a:xfrm>
        </p:spPr>
        <p:txBody>
          <a:bodyPr>
            <a:normAutofit/>
          </a:bodyPr>
          <a:lstStyle/>
          <a:p>
            <a:pPr algn="l" defTabSz="766763">
              <a:buFont typeface="Wingdings" pitchFamily="2" charset="2"/>
              <a:buChar char="ü"/>
            </a:pPr>
            <a:r>
              <a:rPr lang="en-US" sz="2800" b="1" dirty="0" smtClean="0">
                <a:solidFill>
                  <a:srgbClr val="FF33CC"/>
                </a:solidFill>
                <a:cs typeface="Times New Roman" pitchFamily="18" charset="0"/>
              </a:rPr>
              <a:t> </a:t>
            </a:r>
            <a:r>
              <a:rPr lang="en-US" sz="2000" b="1" dirty="0" smtClean="0">
                <a:solidFill>
                  <a:schemeClr val="tx1"/>
                </a:solidFill>
                <a:cs typeface="Times New Roman" pitchFamily="18" charset="0"/>
              </a:rPr>
              <a:t>General Chemical Laboratory</a:t>
            </a:r>
            <a:r>
              <a:rPr lang="en-US" sz="2000" dirty="0" smtClean="0">
                <a:solidFill>
                  <a:schemeClr val="tx1"/>
                </a:solidFill>
              </a:rPr>
              <a:t> </a:t>
            </a:r>
          </a:p>
          <a:p>
            <a:pPr algn="just" defTabSz="766763">
              <a:buFont typeface="Wingdings" pitchFamily="2" charset="2"/>
              <a:buNone/>
            </a:pPr>
            <a:r>
              <a:rPr lang="en-US" sz="2000" dirty="0" smtClean="0">
                <a:solidFill>
                  <a:schemeClr val="tx1"/>
                </a:solidFill>
                <a:cs typeface="Times New Roman" pitchFamily="18" charset="0"/>
              </a:rPr>
              <a:t>	 </a:t>
            </a:r>
            <a:r>
              <a:rPr lang="en-US" sz="1800" dirty="0" smtClean="0">
                <a:solidFill>
                  <a:schemeClr val="tx1"/>
                </a:solidFill>
                <a:latin typeface="Comic Sans MS" pitchFamily="66" charset="0"/>
                <a:cs typeface="Times New Roman" pitchFamily="18" charset="0"/>
              </a:rPr>
              <a:t>The specific requirements are:</a:t>
            </a:r>
            <a:r>
              <a:rPr lang="en-US" sz="2000" dirty="0" smtClean="0">
                <a:solidFill>
                  <a:schemeClr val="tx1"/>
                </a:solidFill>
                <a:latin typeface="Comic Sans MS" pitchFamily="66" charset="0"/>
                <a:cs typeface="Times New Roman" pitchFamily="18" charset="0"/>
              </a:rPr>
              <a:t> </a:t>
            </a:r>
          </a:p>
          <a:p>
            <a:pPr lvl="1" algn="just" defTabSz="766763">
              <a:buFont typeface="Wingdings" pitchFamily="2" charset="2"/>
              <a:buChar char="v"/>
            </a:pPr>
            <a:r>
              <a:rPr lang="en-US" sz="2000" dirty="0" smtClean="0">
                <a:solidFill>
                  <a:schemeClr val="tx1"/>
                </a:solidFill>
                <a:latin typeface="Comic Sans MS" pitchFamily="66" charset="0"/>
                <a:cs typeface="Times New Roman" pitchFamily="18" charset="0"/>
              </a:rPr>
              <a:t> Well </a:t>
            </a:r>
            <a:r>
              <a:rPr lang="en-US" sz="2000" dirty="0" smtClean="0">
                <a:solidFill>
                  <a:schemeClr val="tx1"/>
                </a:solidFill>
                <a:latin typeface="Comic Sans MS" pitchFamily="66" charset="0"/>
                <a:cs typeface="Times New Roman" pitchFamily="18" charset="0"/>
              </a:rPr>
              <a:t>ventilated, </a:t>
            </a:r>
            <a:r>
              <a:rPr lang="en-US" sz="2000" dirty="0" smtClean="0">
                <a:solidFill>
                  <a:schemeClr val="tx1"/>
                </a:solidFill>
                <a:latin typeface="Comic Sans MS" pitchFamily="66" charset="0"/>
                <a:cs typeface="Times New Roman" pitchFamily="18" charset="0"/>
              </a:rPr>
              <a:t>lighted and preferably air conditioned to 	maintain a 	temperature of 27 ± 1</a:t>
            </a:r>
            <a:r>
              <a:rPr lang="en-US" sz="2000" baseline="30000" dirty="0" smtClean="0">
                <a:solidFill>
                  <a:schemeClr val="tx1"/>
                </a:solidFill>
                <a:latin typeface="Comic Sans MS" pitchFamily="66" charset="0"/>
                <a:cs typeface="Times New Roman" pitchFamily="18" charset="0"/>
              </a:rPr>
              <a:t>0</a:t>
            </a:r>
            <a:r>
              <a:rPr lang="en-US" sz="2000" dirty="0" smtClean="0">
                <a:solidFill>
                  <a:schemeClr val="tx1"/>
                </a:solidFill>
                <a:latin typeface="Comic Sans MS" pitchFamily="66" charset="0"/>
                <a:cs typeface="Times New Roman" pitchFamily="18" charset="0"/>
              </a:rPr>
              <a:t>C. </a:t>
            </a:r>
          </a:p>
          <a:p>
            <a:pPr lvl="1" algn="just" defTabSz="766763">
              <a:buFont typeface="Wingdings" pitchFamily="2" charset="2"/>
              <a:buNone/>
            </a:pPr>
            <a:endParaRPr lang="en-US" sz="900" dirty="0" smtClean="0">
              <a:solidFill>
                <a:schemeClr val="tx1"/>
              </a:solidFill>
              <a:latin typeface="Comic Sans MS" pitchFamily="66" charset="0"/>
              <a:cs typeface="Times New Roman" pitchFamily="18" charset="0"/>
            </a:endParaRPr>
          </a:p>
          <a:p>
            <a:pPr lvl="1" algn="just" defTabSz="766763">
              <a:buFont typeface="Wingdings" pitchFamily="2" charset="2"/>
              <a:buChar char="v"/>
            </a:pPr>
            <a:r>
              <a:rPr lang="en-US" sz="2000" dirty="0" smtClean="0">
                <a:solidFill>
                  <a:schemeClr val="tx1"/>
                </a:solidFill>
                <a:latin typeface="Comic Sans MS" pitchFamily="66" charset="0"/>
                <a:cs typeface="Times New Roman" pitchFamily="18" charset="0"/>
              </a:rPr>
              <a:t> Fitted with proper laboratory furnitures and fixtures .</a:t>
            </a:r>
            <a:r>
              <a:rPr lang="en-US" sz="2000" dirty="0" smtClean="0">
                <a:solidFill>
                  <a:schemeClr val="tx1"/>
                </a:solidFill>
                <a:cs typeface="Times New Roman" pitchFamily="18" charset="0"/>
              </a:rPr>
              <a:t> </a:t>
            </a:r>
          </a:p>
          <a:p>
            <a:pPr algn="l" defTabSz="766763">
              <a:buFont typeface="Wingdings" pitchFamily="2" charset="2"/>
              <a:buChar char="ü"/>
            </a:pPr>
            <a:r>
              <a:rPr lang="en-US" sz="2000" b="1" dirty="0" smtClean="0">
                <a:solidFill>
                  <a:schemeClr val="tx1"/>
                </a:solidFill>
                <a:cs typeface="Times New Roman" pitchFamily="18" charset="0"/>
              </a:rPr>
              <a:t>  Instrument Room: </a:t>
            </a:r>
          </a:p>
          <a:p>
            <a:pPr algn="just" defTabSz="766763">
              <a:buFont typeface="Wingdings" pitchFamily="2" charset="2"/>
              <a:buNone/>
            </a:pPr>
            <a:r>
              <a:rPr lang="en-US" sz="2000" dirty="0" smtClean="0">
                <a:solidFill>
                  <a:schemeClr val="tx1"/>
                </a:solidFill>
                <a:cs typeface="Times New Roman" pitchFamily="18" charset="0"/>
              </a:rPr>
              <a:t>	</a:t>
            </a:r>
            <a:r>
              <a:rPr lang="en-US" sz="1800" dirty="0" smtClean="0">
                <a:solidFill>
                  <a:schemeClr val="tx1"/>
                </a:solidFill>
                <a:latin typeface="Comic Sans MS" pitchFamily="66" charset="0"/>
                <a:cs typeface="Times New Roman" pitchFamily="18" charset="0"/>
              </a:rPr>
              <a:t>The specific requirements are: </a:t>
            </a:r>
          </a:p>
          <a:p>
            <a:pPr lvl="1" algn="just" defTabSz="766763">
              <a:buFont typeface="Wingdings" pitchFamily="2" charset="2"/>
              <a:buChar char="v"/>
            </a:pPr>
            <a:r>
              <a:rPr lang="en-US" sz="2000" dirty="0" smtClean="0">
                <a:solidFill>
                  <a:schemeClr val="tx1"/>
                </a:solidFill>
                <a:latin typeface="Comic Sans MS" pitchFamily="66" charset="0"/>
                <a:cs typeface="Times New Roman" pitchFamily="18" charset="0"/>
              </a:rPr>
              <a:t> Temperature	: 25 ± 1</a:t>
            </a:r>
            <a:r>
              <a:rPr lang="en-US" sz="2000" baseline="30000" dirty="0" smtClean="0">
                <a:solidFill>
                  <a:schemeClr val="tx1"/>
                </a:solidFill>
                <a:latin typeface="Comic Sans MS" pitchFamily="66" charset="0"/>
                <a:cs typeface="Times New Roman" pitchFamily="18" charset="0"/>
              </a:rPr>
              <a:t>0</a:t>
            </a:r>
            <a:r>
              <a:rPr lang="en-US" sz="2000" dirty="0" smtClean="0">
                <a:solidFill>
                  <a:schemeClr val="tx1"/>
                </a:solidFill>
                <a:latin typeface="Comic Sans MS" pitchFamily="66" charset="0"/>
                <a:cs typeface="Times New Roman" pitchFamily="18" charset="0"/>
              </a:rPr>
              <a:t>C </a:t>
            </a:r>
          </a:p>
          <a:p>
            <a:pPr lvl="1" algn="just" defTabSz="766763">
              <a:buFont typeface="Wingdings" pitchFamily="2" charset="2"/>
              <a:buChar char="v"/>
            </a:pPr>
            <a:r>
              <a:rPr lang="en-US" sz="2000" dirty="0" smtClean="0">
                <a:solidFill>
                  <a:schemeClr val="tx1"/>
                </a:solidFill>
                <a:latin typeface="Comic Sans MS" pitchFamily="66" charset="0"/>
                <a:cs typeface="Times New Roman" pitchFamily="18" charset="0"/>
              </a:rPr>
              <a:t>  Relative humidity	: 45 ± 5%.  </a:t>
            </a:r>
          </a:p>
          <a:p>
            <a:pPr lvl="1" algn="just" defTabSz="766763">
              <a:buFont typeface="Wingdings" pitchFamily="2" charset="2"/>
              <a:buChar char="v"/>
            </a:pPr>
            <a:r>
              <a:rPr lang="en-US" sz="2000" dirty="0" smtClean="0">
                <a:solidFill>
                  <a:schemeClr val="tx1"/>
                </a:solidFill>
                <a:latin typeface="Comic Sans MS" pitchFamily="66" charset="0"/>
                <a:cs typeface="Times New Roman" pitchFamily="18" charset="0"/>
              </a:rPr>
              <a:t>  Constant supply of Electricity  </a:t>
            </a:r>
          </a:p>
          <a:p>
            <a:pPr lvl="1" algn="just" defTabSz="766763">
              <a:buFont typeface="Wingdings" pitchFamily="2" charset="2"/>
              <a:buChar char="v"/>
            </a:pPr>
            <a:r>
              <a:rPr lang="en-US" sz="2000" dirty="0" smtClean="0">
                <a:solidFill>
                  <a:schemeClr val="tx1"/>
                </a:solidFill>
                <a:latin typeface="Comic Sans MS" pitchFamily="66" charset="0"/>
                <a:cs typeface="Times New Roman" pitchFamily="18" charset="0"/>
              </a:rPr>
              <a:t>  No vibrational disturbances. </a:t>
            </a:r>
          </a:p>
          <a:p>
            <a:pPr lvl="1" algn="just" defTabSz="766763">
              <a:buFont typeface="Wingdings" pitchFamily="2" charset="2"/>
              <a:buChar char="v"/>
            </a:pPr>
            <a:r>
              <a:rPr lang="en-US" sz="2000" dirty="0" smtClean="0">
                <a:solidFill>
                  <a:schemeClr val="tx1"/>
                </a:solidFill>
                <a:latin typeface="Comic Sans MS" pitchFamily="66" charset="0"/>
                <a:cs typeface="Times New Roman" pitchFamily="18" charset="0"/>
              </a:rPr>
              <a:t>  Separate room for housing semi-micro &amp; microbalances.</a:t>
            </a:r>
          </a:p>
        </p:txBody>
      </p:sp>
    </p:spTree>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a:xfrm>
            <a:off x="685800" y="0"/>
            <a:ext cx="7772400" cy="1143000"/>
          </a:xfrm>
        </p:spPr>
        <p:txBody>
          <a:bodyPr>
            <a:normAutofit/>
          </a:bodyPr>
          <a:lstStyle/>
          <a:p>
            <a:r>
              <a:rPr lang="en-US" sz="4800" b="1" smtClean="0">
                <a:solidFill>
                  <a:srgbClr val="FF3300"/>
                </a:solidFill>
              </a:rPr>
              <a:t>Laboratory Infrastructure</a:t>
            </a:r>
          </a:p>
        </p:txBody>
      </p:sp>
      <p:sp>
        <p:nvSpPr>
          <p:cNvPr id="9219" name="Rectangle 3"/>
          <p:cNvSpPr>
            <a:spLocks noGrp="1" noChangeArrowheads="1"/>
          </p:cNvSpPr>
          <p:nvPr>
            <p:ph type="subTitle" idx="1"/>
          </p:nvPr>
        </p:nvSpPr>
        <p:spPr>
          <a:xfrm>
            <a:off x="381000" y="1371600"/>
            <a:ext cx="8458200" cy="5105400"/>
          </a:xfrm>
        </p:spPr>
        <p:txBody>
          <a:bodyPr/>
          <a:lstStyle/>
          <a:p>
            <a:pPr algn="l">
              <a:buFont typeface="Wingdings" pitchFamily="2" charset="2"/>
              <a:buChar char="ü"/>
            </a:pPr>
            <a:r>
              <a:rPr lang="en-US" sz="2800" b="1" dirty="0" smtClean="0">
                <a:solidFill>
                  <a:srgbClr val="FF33CC"/>
                </a:solidFill>
                <a:cs typeface="Times New Roman" pitchFamily="18" charset="0"/>
              </a:rPr>
              <a:t> </a:t>
            </a:r>
            <a:r>
              <a:rPr lang="en-US" sz="2800" b="1" dirty="0" smtClean="0">
                <a:solidFill>
                  <a:schemeClr val="tx1"/>
                </a:solidFill>
                <a:cs typeface="Times New Roman" pitchFamily="18" charset="0"/>
              </a:rPr>
              <a:t>Microbial Laboratory</a:t>
            </a:r>
            <a:r>
              <a:rPr lang="en-US" sz="2800" dirty="0" smtClean="0">
                <a:solidFill>
                  <a:schemeClr val="tx1"/>
                </a:solidFill>
              </a:rPr>
              <a:t>: </a:t>
            </a:r>
            <a:r>
              <a:rPr lang="en-US" sz="2800" dirty="0" smtClean="0">
                <a:solidFill>
                  <a:schemeClr val="tx1"/>
                </a:solidFill>
                <a:cs typeface="Times New Roman" pitchFamily="18" charset="0"/>
              </a:rPr>
              <a:t> </a:t>
            </a:r>
          </a:p>
          <a:p>
            <a:pPr algn="l">
              <a:buFont typeface="Wingdings" pitchFamily="2" charset="2"/>
              <a:buNone/>
            </a:pPr>
            <a:endParaRPr lang="en-US" sz="1600" dirty="0" smtClean="0">
              <a:solidFill>
                <a:schemeClr val="tx1"/>
              </a:solidFill>
              <a:cs typeface="Times New Roman" pitchFamily="18" charset="0"/>
            </a:endParaRPr>
          </a:p>
          <a:p>
            <a:pPr lvl="1" algn="just">
              <a:buFont typeface="Wingdings" pitchFamily="2" charset="2"/>
              <a:buChar char="v"/>
            </a:pPr>
            <a:r>
              <a:rPr lang="en-US" sz="2400" dirty="0" smtClean="0">
                <a:solidFill>
                  <a:schemeClr val="tx1"/>
                </a:solidFill>
                <a:cs typeface="Times New Roman" pitchFamily="18" charset="0"/>
              </a:rPr>
              <a:t>  </a:t>
            </a:r>
            <a:r>
              <a:rPr lang="en-US" sz="2200" dirty="0" smtClean="0">
                <a:solidFill>
                  <a:schemeClr val="tx1"/>
                </a:solidFill>
                <a:latin typeface="Comic Sans MS" pitchFamily="66" charset="0"/>
                <a:cs typeface="Times New Roman" pitchFamily="18" charset="0"/>
              </a:rPr>
              <a:t>Air conditioned, preferably with AHU with suitable 	filter (5 micron or less). </a:t>
            </a:r>
          </a:p>
          <a:p>
            <a:pPr lvl="1" algn="just">
              <a:buFont typeface="Wingdings" pitchFamily="2" charset="2"/>
              <a:buNone/>
            </a:pPr>
            <a:endParaRPr lang="en-US" sz="1400" dirty="0" smtClean="0">
              <a:solidFill>
                <a:schemeClr val="tx1"/>
              </a:solidFill>
              <a:latin typeface="Comic Sans MS" pitchFamily="66" charset="0"/>
              <a:cs typeface="Times New Roman" pitchFamily="18" charset="0"/>
            </a:endParaRPr>
          </a:p>
          <a:p>
            <a:pPr lvl="1" algn="just">
              <a:buFont typeface="Wingdings" pitchFamily="2" charset="2"/>
              <a:buChar char="v"/>
            </a:pPr>
            <a:r>
              <a:rPr lang="en-US" sz="2200" dirty="0" smtClean="0">
                <a:solidFill>
                  <a:schemeClr val="tx1"/>
                </a:solidFill>
                <a:latin typeface="Comic Sans MS" pitchFamily="66" charset="0"/>
                <a:cs typeface="Times New Roman" pitchFamily="18" charset="0"/>
              </a:rPr>
              <a:t>  Fitted with proper laboratory furnitures &amp; fixtures and 	a change room. </a:t>
            </a:r>
          </a:p>
          <a:p>
            <a:pPr lvl="1" algn="just">
              <a:buFont typeface="Wingdings" pitchFamily="2" charset="2"/>
              <a:buNone/>
            </a:pPr>
            <a:endParaRPr lang="en-US" sz="1400" dirty="0" smtClean="0">
              <a:solidFill>
                <a:schemeClr val="tx1"/>
              </a:solidFill>
              <a:latin typeface="Comic Sans MS" pitchFamily="66" charset="0"/>
              <a:cs typeface="Times New Roman" pitchFamily="18" charset="0"/>
            </a:endParaRPr>
          </a:p>
          <a:p>
            <a:pPr lvl="1" algn="just">
              <a:buFont typeface="Wingdings" pitchFamily="2" charset="2"/>
              <a:buChar char="v"/>
            </a:pPr>
            <a:r>
              <a:rPr lang="en-US" sz="2200" dirty="0" smtClean="0">
                <a:solidFill>
                  <a:schemeClr val="tx1"/>
                </a:solidFill>
                <a:latin typeface="Comic Sans MS" pitchFamily="66" charset="0"/>
                <a:cs typeface="Times New Roman" pitchFamily="18" charset="0"/>
              </a:rPr>
              <a:t>  For units having both sterile &amp; non – sterile products 	there 	should be two aseptic zones having class 1000 	area with LAF and entry through graded air zones, 	one for inoculation and cultures transfer and another 	for sterility testing. For units having only non-sterile 	products, one aseptic zone 	</a:t>
            </a:r>
            <a:r>
              <a:rPr lang="en-US" sz="2200" dirty="0" smtClean="0">
                <a:solidFill>
                  <a:schemeClr val="tx1"/>
                </a:solidFill>
                <a:latin typeface="Comic Sans MS" pitchFamily="66" charset="0"/>
                <a:cs typeface="Times New Roman" pitchFamily="18" charset="0"/>
              </a:rPr>
              <a:t>shall</a:t>
            </a:r>
            <a:r>
              <a:rPr lang="en-US" sz="2200" dirty="0" smtClean="0">
                <a:solidFill>
                  <a:schemeClr val="tx1"/>
                </a:solidFill>
                <a:latin typeface="Comic Sans MS" pitchFamily="66" charset="0"/>
                <a:cs typeface="Times New Roman" pitchFamily="18" charset="0"/>
              </a:rPr>
              <a:t> </a:t>
            </a:r>
            <a:r>
              <a:rPr lang="en-US" sz="2200" dirty="0" smtClean="0">
                <a:solidFill>
                  <a:schemeClr val="tx1"/>
                </a:solidFill>
                <a:latin typeface="Comic Sans MS" pitchFamily="66" charset="0"/>
                <a:cs typeface="Times New Roman" pitchFamily="18" charset="0"/>
              </a:rPr>
              <a:t>be there.</a:t>
            </a:r>
          </a:p>
        </p:txBody>
      </p:sp>
    </p:spTree>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685800" y="0"/>
            <a:ext cx="7772400" cy="1143000"/>
          </a:xfrm>
        </p:spPr>
        <p:txBody>
          <a:bodyPr>
            <a:normAutofit/>
          </a:bodyPr>
          <a:lstStyle/>
          <a:p>
            <a:r>
              <a:rPr lang="en-US" b="1" smtClean="0">
                <a:solidFill>
                  <a:srgbClr val="FF3300"/>
                </a:solidFill>
              </a:rPr>
              <a:t>Laboratory Infrastructure</a:t>
            </a:r>
          </a:p>
        </p:txBody>
      </p:sp>
      <p:sp>
        <p:nvSpPr>
          <p:cNvPr id="10243" name="Rectangle 3"/>
          <p:cNvSpPr>
            <a:spLocks noGrp="1" noChangeArrowheads="1"/>
          </p:cNvSpPr>
          <p:nvPr>
            <p:ph type="subTitle" idx="1"/>
          </p:nvPr>
        </p:nvSpPr>
        <p:spPr>
          <a:xfrm>
            <a:off x="381000" y="1371600"/>
            <a:ext cx="8458200" cy="5105400"/>
          </a:xfrm>
        </p:spPr>
        <p:txBody>
          <a:bodyPr/>
          <a:lstStyle/>
          <a:p>
            <a:pPr algn="l">
              <a:buFont typeface="Wingdings" pitchFamily="2" charset="2"/>
              <a:buChar char="ü"/>
            </a:pPr>
            <a:r>
              <a:rPr lang="en-US" sz="2800" b="1" dirty="0" smtClean="0">
                <a:solidFill>
                  <a:schemeClr val="tx1"/>
                </a:solidFill>
                <a:cs typeface="Times New Roman" pitchFamily="18" charset="0"/>
              </a:rPr>
              <a:t> Hot Zone</a:t>
            </a:r>
            <a:r>
              <a:rPr lang="en-US" sz="2800" dirty="0" smtClean="0">
                <a:solidFill>
                  <a:schemeClr val="tx1"/>
                </a:solidFill>
              </a:rPr>
              <a:t> : </a:t>
            </a:r>
          </a:p>
          <a:p>
            <a:pPr algn="l">
              <a:buFont typeface="Wingdings" pitchFamily="2" charset="2"/>
              <a:buNone/>
            </a:pPr>
            <a:r>
              <a:rPr lang="en-US" sz="2800" dirty="0" smtClean="0">
                <a:solidFill>
                  <a:schemeClr val="tx1"/>
                </a:solidFill>
                <a:cs typeface="Times New Roman" pitchFamily="18" charset="0"/>
              </a:rPr>
              <a:t>	</a:t>
            </a:r>
            <a:r>
              <a:rPr lang="en-US" sz="2400" dirty="0" smtClean="0">
                <a:solidFill>
                  <a:schemeClr val="tx1"/>
                </a:solidFill>
                <a:latin typeface="Comic Sans MS" pitchFamily="66" charset="0"/>
                <a:cs typeface="Times New Roman" pitchFamily="18" charset="0"/>
              </a:rPr>
              <a:t>For housing  Hot Air Oven, Muffle Furnace, Fume Cupboard, Autoclaves etc. one Hot Zone is required. This zone should have proper ventilation system.</a:t>
            </a:r>
            <a:endParaRPr lang="en-US" sz="2400" dirty="0" smtClean="0">
              <a:solidFill>
                <a:schemeClr val="tx1"/>
              </a:solidFill>
              <a:latin typeface="Comic Sans MS" pitchFamily="66" charset="0"/>
            </a:endParaRPr>
          </a:p>
          <a:p>
            <a:pPr algn="l">
              <a:buFont typeface="Wingdings" pitchFamily="2" charset="2"/>
              <a:buNone/>
            </a:pPr>
            <a:r>
              <a:rPr lang="en-US" sz="2800" dirty="0" smtClean="0">
                <a:solidFill>
                  <a:schemeClr val="tx1"/>
                </a:solidFill>
                <a:cs typeface="Times New Roman" pitchFamily="18" charset="0"/>
              </a:rPr>
              <a:t>	</a:t>
            </a:r>
            <a:endParaRPr lang="en-US" sz="2800" dirty="0" smtClean="0">
              <a:solidFill>
                <a:schemeClr val="tx1"/>
              </a:solidFill>
            </a:endParaRPr>
          </a:p>
          <a:p>
            <a:pPr algn="l">
              <a:buFont typeface="Wingdings" pitchFamily="2" charset="2"/>
              <a:buChar char="ü"/>
            </a:pPr>
            <a:r>
              <a:rPr lang="en-US" sz="2800" b="1" dirty="0" smtClean="0">
                <a:solidFill>
                  <a:schemeClr val="tx1"/>
                </a:solidFill>
                <a:cs typeface="Times New Roman" pitchFamily="18" charset="0"/>
              </a:rPr>
              <a:t> Package Material Testing Section</a:t>
            </a:r>
            <a:r>
              <a:rPr lang="en-US" sz="2800" dirty="0" smtClean="0">
                <a:solidFill>
                  <a:schemeClr val="tx1"/>
                </a:solidFill>
              </a:rPr>
              <a:t> : </a:t>
            </a:r>
          </a:p>
          <a:p>
            <a:pPr algn="just">
              <a:buFont typeface="Wingdings" pitchFamily="2" charset="2"/>
              <a:buNone/>
            </a:pPr>
            <a:r>
              <a:rPr lang="en-US" sz="2200" dirty="0" smtClean="0">
                <a:solidFill>
                  <a:schemeClr val="tx1"/>
                </a:solidFill>
                <a:cs typeface="Times New Roman" pitchFamily="18" charset="0"/>
              </a:rPr>
              <a:t>	</a:t>
            </a:r>
            <a:r>
              <a:rPr lang="en-US" sz="2200" dirty="0" smtClean="0">
                <a:solidFill>
                  <a:schemeClr val="tx1"/>
                </a:solidFill>
                <a:latin typeface="Comic Sans MS" pitchFamily="66" charset="0"/>
                <a:cs typeface="Times New Roman" pitchFamily="18" charset="0"/>
              </a:rPr>
              <a:t>The specific requirements are: </a:t>
            </a:r>
            <a:endParaRPr lang="en-US" sz="2800" dirty="0" smtClean="0">
              <a:solidFill>
                <a:schemeClr val="tx1"/>
              </a:solidFill>
              <a:latin typeface="Comic Sans MS" pitchFamily="66" charset="0"/>
              <a:cs typeface="Times New Roman" pitchFamily="18" charset="0"/>
            </a:endParaRPr>
          </a:p>
          <a:p>
            <a:pPr lvl="1" algn="l">
              <a:buFont typeface="Wingdings" pitchFamily="2" charset="2"/>
              <a:buChar char="v"/>
            </a:pPr>
            <a:r>
              <a:rPr lang="en-US" sz="2400" dirty="0" smtClean="0">
                <a:solidFill>
                  <a:schemeClr val="tx1"/>
                </a:solidFill>
                <a:latin typeface="Comic Sans MS" pitchFamily="66" charset="0"/>
                <a:cs typeface="Times New Roman" pitchFamily="18" charset="0"/>
              </a:rPr>
              <a:t>  Adequate space, </a:t>
            </a:r>
          </a:p>
          <a:p>
            <a:pPr lvl="1" algn="l">
              <a:buFont typeface="Wingdings" pitchFamily="2" charset="2"/>
              <a:buNone/>
            </a:pPr>
            <a:endParaRPr lang="en-US" sz="1200" dirty="0" smtClean="0">
              <a:solidFill>
                <a:schemeClr val="tx1"/>
              </a:solidFill>
              <a:latin typeface="Comic Sans MS" pitchFamily="66" charset="0"/>
              <a:cs typeface="Times New Roman" pitchFamily="18" charset="0"/>
            </a:endParaRPr>
          </a:p>
          <a:p>
            <a:pPr lvl="1" algn="l">
              <a:buFont typeface="Wingdings" pitchFamily="2" charset="2"/>
              <a:buChar char="v"/>
            </a:pPr>
            <a:r>
              <a:rPr lang="en-US" sz="2400" dirty="0" smtClean="0">
                <a:solidFill>
                  <a:schemeClr val="tx1"/>
                </a:solidFill>
                <a:latin typeface="Comic Sans MS" pitchFamily="66" charset="0"/>
                <a:cs typeface="Times New Roman" pitchFamily="18" charset="0"/>
              </a:rPr>
              <a:t>  Required equipments and instrument.</a:t>
            </a:r>
          </a:p>
          <a:p>
            <a:pPr lvl="1" algn="l">
              <a:buFont typeface="Wingdings" pitchFamily="2" charset="2"/>
              <a:buNone/>
            </a:pPr>
            <a:endParaRPr lang="en-US" sz="1400" dirty="0" smtClean="0">
              <a:solidFill>
                <a:schemeClr val="tx1"/>
              </a:solidFill>
              <a:latin typeface="Comic Sans MS" pitchFamily="66" charset="0"/>
              <a:cs typeface="Times New Roman" pitchFamily="18" charset="0"/>
            </a:endParaRPr>
          </a:p>
          <a:p>
            <a:pPr lvl="1" algn="l">
              <a:buFont typeface="Wingdings" pitchFamily="2" charset="2"/>
              <a:buChar char="v"/>
            </a:pPr>
            <a:r>
              <a:rPr lang="en-US" sz="2400" dirty="0" smtClean="0">
                <a:solidFill>
                  <a:schemeClr val="tx1"/>
                </a:solidFill>
                <a:latin typeface="Comic Sans MS" pitchFamily="66" charset="0"/>
                <a:cs typeface="Times New Roman" pitchFamily="18" charset="0"/>
              </a:rPr>
              <a:t>  Furnitures &amp; Fixtures. </a:t>
            </a:r>
          </a:p>
        </p:txBody>
      </p:sp>
    </p:spTree>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685800" y="0"/>
            <a:ext cx="7772400" cy="1143000"/>
          </a:xfrm>
        </p:spPr>
        <p:txBody>
          <a:bodyPr>
            <a:normAutofit/>
          </a:bodyPr>
          <a:lstStyle/>
          <a:p>
            <a:r>
              <a:rPr lang="en-US" sz="4800" b="1" smtClean="0">
                <a:solidFill>
                  <a:srgbClr val="FF3300"/>
                </a:solidFill>
              </a:rPr>
              <a:t>Laboratory Infrastructure</a:t>
            </a:r>
          </a:p>
        </p:txBody>
      </p:sp>
      <p:sp>
        <p:nvSpPr>
          <p:cNvPr id="11267" name="Rectangle 3"/>
          <p:cNvSpPr>
            <a:spLocks noGrp="1" noChangeArrowheads="1"/>
          </p:cNvSpPr>
          <p:nvPr>
            <p:ph type="subTitle" idx="1"/>
          </p:nvPr>
        </p:nvSpPr>
        <p:spPr>
          <a:xfrm>
            <a:off x="381000" y="990600"/>
            <a:ext cx="8458200" cy="5105400"/>
          </a:xfrm>
        </p:spPr>
        <p:txBody>
          <a:bodyPr>
            <a:normAutofit fontScale="92500" lnSpcReduction="10000"/>
          </a:bodyPr>
          <a:lstStyle/>
          <a:p>
            <a:pPr algn="l">
              <a:buFont typeface="Wingdings" pitchFamily="2" charset="2"/>
              <a:buChar char="ü"/>
            </a:pPr>
            <a:r>
              <a:rPr lang="en-US" sz="2800" b="1" dirty="0" smtClean="0">
                <a:solidFill>
                  <a:schemeClr val="tx1"/>
                </a:solidFill>
                <a:cs typeface="Times New Roman" pitchFamily="18" charset="0"/>
              </a:rPr>
              <a:t> Retained Sample Area</a:t>
            </a:r>
            <a:r>
              <a:rPr lang="en-US" sz="2800" dirty="0" smtClean="0">
                <a:solidFill>
                  <a:schemeClr val="tx1"/>
                </a:solidFill>
              </a:rPr>
              <a:t> : </a:t>
            </a:r>
          </a:p>
          <a:p>
            <a:pPr algn="just">
              <a:buFont typeface="Wingdings" pitchFamily="2" charset="2"/>
              <a:buNone/>
            </a:pPr>
            <a:r>
              <a:rPr lang="en-US" sz="2800" dirty="0" smtClean="0">
                <a:solidFill>
                  <a:schemeClr val="tx1"/>
                </a:solidFill>
                <a:cs typeface="Times New Roman" pitchFamily="18" charset="0"/>
              </a:rPr>
              <a:t>	</a:t>
            </a:r>
            <a:r>
              <a:rPr lang="en-US" sz="2200" dirty="0" smtClean="0">
                <a:solidFill>
                  <a:schemeClr val="tx1"/>
                </a:solidFill>
                <a:latin typeface="Comic Sans MS" pitchFamily="66" charset="0"/>
                <a:cs typeface="Times New Roman" pitchFamily="18" charset="0"/>
              </a:rPr>
              <a:t>This is required for storage &amp; preservation of 	retained samples of both finished products and active 	raw materials </a:t>
            </a:r>
          </a:p>
          <a:p>
            <a:pPr algn="just">
              <a:buFont typeface="Wingdings" pitchFamily="2" charset="2"/>
              <a:buNone/>
            </a:pPr>
            <a:r>
              <a:rPr lang="en-US" sz="2200" dirty="0" smtClean="0">
                <a:solidFill>
                  <a:schemeClr val="tx1"/>
                </a:solidFill>
                <a:latin typeface="Comic Sans MS" pitchFamily="66" charset="0"/>
                <a:cs typeface="Times New Roman" pitchFamily="18" charset="0"/>
              </a:rPr>
              <a:t>The specific requirements are: </a:t>
            </a:r>
          </a:p>
          <a:p>
            <a:pPr lvl="1" algn="just">
              <a:buFont typeface="Wingdings" pitchFamily="2" charset="2"/>
              <a:buChar char="v"/>
            </a:pPr>
            <a:r>
              <a:rPr lang="en-US" sz="2200" dirty="0" smtClean="0">
                <a:solidFill>
                  <a:schemeClr val="tx1"/>
                </a:solidFill>
                <a:latin typeface="Comic Sans MS" pitchFamily="66" charset="0"/>
                <a:cs typeface="Times New Roman" pitchFamily="18" charset="0"/>
              </a:rPr>
              <a:t>  Proper temperature control (wherever required) </a:t>
            </a:r>
          </a:p>
          <a:p>
            <a:pPr lvl="1" algn="just">
              <a:buFont typeface="Wingdings" pitchFamily="2" charset="2"/>
              <a:buChar char="v"/>
            </a:pPr>
            <a:r>
              <a:rPr lang="en-US" sz="2200" dirty="0" smtClean="0">
                <a:solidFill>
                  <a:schemeClr val="tx1"/>
                </a:solidFill>
                <a:latin typeface="Comic Sans MS" pitchFamily="66" charset="0"/>
                <a:cs typeface="Times New Roman" pitchFamily="18" charset="0"/>
              </a:rPr>
              <a:t>  Proper demarcation for finished products and active raw 	materials.</a:t>
            </a:r>
            <a:endParaRPr lang="en-US" sz="2200" dirty="0" smtClean="0">
              <a:solidFill>
                <a:schemeClr val="tx1"/>
              </a:solidFill>
              <a:latin typeface="Comic Sans MS" pitchFamily="66" charset="0"/>
            </a:endParaRPr>
          </a:p>
          <a:p>
            <a:pPr algn="just">
              <a:buFont typeface="Wingdings" pitchFamily="2" charset="2"/>
              <a:buChar char="ü"/>
            </a:pPr>
            <a:r>
              <a:rPr lang="en-US" sz="2800" b="1" dirty="0" smtClean="0">
                <a:solidFill>
                  <a:schemeClr val="tx1"/>
                </a:solidFill>
                <a:cs typeface="Times New Roman" pitchFamily="18" charset="0"/>
              </a:rPr>
              <a:t> Cleaning Area</a:t>
            </a:r>
            <a:r>
              <a:rPr lang="en-US" sz="2800" dirty="0" smtClean="0">
                <a:solidFill>
                  <a:schemeClr val="tx1"/>
                </a:solidFill>
              </a:rPr>
              <a:t>:</a:t>
            </a:r>
            <a:r>
              <a:rPr lang="en-US" sz="2800" dirty="0" smtClean="0">
                <a:solidFill>
                  <a:schemeClr val="tx1"/>
                </a:solidFill>
                <a:cs typeface="Times New Roman" pitchFamily="18" charset="0"/>
              </a:rPr>
              <a:t> </a:t>
            </a:r>
          </a:p>
          <a:p>
            <a:pPr algn="just">
              <a:buFont typeface="Wingdings" pitchFamily="2" charset="2"/>
              <a:buNone/>
            </a:pPr>
            <a:r>
              <a:rPr lang="en-US" sz="2200" dirty="0" smtClean="0">
                <a:solidFill>
                  <a:schemeClr val="tx1"/>
                </a:solidFill>
                <a:latin typeface="Comic Sans MS" pitchFamily="66" charset="0"/>
                <a:cs typeface="Times New Roman" pitchFamily="18" charset="0"/>
              </a:rPr>
              <a:t>The specific requirements are: </a:t>
            </a:r>
            <a:endParaRPr lang="en-US" sz="2800" dirty="0" smtClean="0">
              <a:solidFill>
                <a:schemeClr val="tx1"/>
              </a:solidFill>
              <a:latin typeface="Comic Sans MS" pitchFamily="66" charset="0"/>
              <a:cs typeface="Times New Roman" pitchFamily="18" charset="0"/>
            </a:endParaRPr>
          </a:p>
          <a:p>
            <a:pPr lvl="1" algn="just">
              <a:buFont typeface="Wingdings" pitchFamily="2" charset="2"/>
              <a:buChar char="v"/>
            </a:pPr>
            <a:r>
              <a:rPr lang="en-US" sz="2400" dirty="0" smtClean="0">
                <a:solidFill>
                  <a:schemeClr val="tx1"/>
                </a:solidFill>
                <a:latin typeface="Comic Sans MS" pitchFamily="66" charset="0"/>
                <a:cs typeface="Times New Roman" pitchFamily="18" charset="0"/>
              </a:rPr>
              <a:t>  </a:t>
            </a:r>
            <a:r>
              <a:rPr lang="en-US" sz="2200" dirty="0" smtClean="0">
                <a:solidFill>
                  <a:schemeClr val="tx1"/>
                </a:solidFill>
                <a:latin typeface="Comic Sans MS" pitchFamily="66" charset="0"/>
                <a:cs typeface="Times New Roman" pitchFamily="18" charset="0"/>
              </a:rPr>
              <a:t>Suitable size</a:t>
            </a:r>
          </a:p>
          <a:p>
            <a:pPr lvl="1" algn="just">
              <a:buFont typeface="Wingdings" pitchFamily="2" charset="2"/>
              <a:buChar char="v"/>
            </a:pPr>
            <a:r>
              <a:rPr lang="en-US" sz="2200" dirty="0" smtClean="0">
                <a:solidFill>
                  <a:schemeClr val="tx1"/>
                </a:solidFill>
                <a:latin typeface="Comic Sans MS" pitchFamily="66" charset="0"/>
                <a:cs typeface="Times New Roman" pitchFamily="18" charset="0"/>
              </a:rPr>
              <a:t>  Provided with facilities like running hot and cold water, 	purified water, different cleaning agents for glass 	apparatus.</a:t>
            </a:r>
          </a:p>
        </p:txBody>
      </p:sp>
    </p:spTree>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685800" y="0"/>
            <a:ext cx="7772400" cy="1143000"/>
          </a:xfrm>
        </p:spPr>
        <p:txBody>
          <a:bodyPr>
            <a:normAutofit/>
          </a:bodyPr>
          <a:lstStyle/>
          <a:p>
            <a:r>
              <a:rPr lang="en-US" b="1" smtClean="0">
                <a:solidFill>
                  <a:srgbClr val="FF3300"/>
                </a:solidFill>
              </a:rPr>
              <a:t>Laboratory Infrastructure</a:t>
            </a:r>
          </a:p>
        </p:txBody>
      </p:sp>
      <p:sp>
        <p:nvSpPr>
          <p:cNvPr id="12291" name="Rectangle 3"/>
          <p:cNvSpPr>
            <a:spLocks noGrp="1" noChangeArrowheads="1"/>
          </p:cNvSpPr>
          <p:nvPr>
            <p:ph type="subTitle" idx="1"/>
          </p:nvPr>
        </p:nvSpPr>
        <p:spPr>
          <a:xfrm>
            <a:off x="381000" y="990600"/>
            <a:ext cx="8458200" cy="5105400"/>
          </a:xfrm>
        </p:spPr>
        <p:txBody>
          <a:bodyPr/>
          <a:lstStyle/>
          <a:p>
            <a:pPr algn="l">
              <a:buFont typeface="Wingdings" pitchFamily="2" charset="2"/>
              <a:buChar char="ü"/>
            </a:pPr>
            <a:r>
              <a:rPr lang="en-US" sz="2800" b="1" dirty="0" smtClean="0">
                <a:solidFill>
                  <a:schemeClr val="tx1"/>
                </a:solidFill>
                <a:cs typeface="Times New Roman" pitchFamily="18" charset="0"/>
              </a:rPr>
              <a:t>Storage Area for Lab Chemicals, Glass Apparatus &amp; Miscellaneous Items:</a:t>
            </a:r>
          </a:p>
          <a:p>
            <a:pPr algn="l">
              <a:buFont typeface="Wingdings" pitchFamily="2" charset="2"/>
              <a:buNone/>
            </a:pPr>
            <a:endParaRPr lang="en-US" sz="1600" dirty="0" smtClean="0">
              <a:solidFill>
                <a:schemeClr val="tx1"/>
              </a:solidFill>
              <a:cs typeface="Times New Roman" pitchFamily="18" charset="0"/>
            </a:endParaRPr>
          </a:p>
          <a:p>
            <a:pPr algn="l">
              <a:buFont typeface="Wingdings" pitchFamily="2" charset="2"/>
              <a:buNone/>
            </a:pPr>
            <a:r>
              <a:rPr lang="en-US" sz="2200" dirty="0" smtClean="0">
                <a:solidFill>
                  <a:schemeClr val="tx1"/>
                </a:solidFill>
                <a:latin typeface="Comic Sans MS" pitchFamily="66" charset="0"/>
                <a:cs typeface="Times New Roman" pitchFamily="18" charset="0"/>
              </a:rPr>
              <a:t>There should be an adequate area with proper demarcation and proper temperature control wherever required for storage of laboratory chemicals, solvent, glass apparatus &amp; miscellaneous items. </a:t>
            </a:r>
          </a:p>
          <a:p>
            <a:pPr algn="l">
              <a:buFont typeface="Wingdings" pitchFamily="2" charset="2"/>
              <a:buNone/>
            </a:pPr>
            <a:endParaRPr lang="en-US" sz="2200" dirty="0" smtClean="0">
              <a:solidFill>
                <a:schemeClr val="tx1"/>
              </a:solidFill>
              <a:latin typeface="Comic Sans MS" pitchFamily="66" charset="0"/>
              <a:cs typeface="Times New Roman" pitchFamily="18" charset="0"/>
            </a:endParaRPr>
          </a:p>
          <a:p>
            <a:pPr algn="l">
              <a:buFont typeface="Wingdings" pitchFamily="2" charset="2"/>
              <a:buNone/>
            </a:pPr>
            <a:r>
              <a:rPr lang="en-US" sz="2200" dirty="0" smtClean="0">
                <a:solidFill>
                  <a:schemeClr val="tx1"/>
                </a:solidFill>
                <a:latin typeface="Comic Sans MS" pitchFamily="66" charset="0"/>
                <a:cs typeface="Times New Roman" pitchFamily="18" charset="0"/>
              </a:rPr>
              <a:t>In addition to these, there should be adequate arrangements for all types of services like vacuum, compressed air, nitrogen, potable water, purified water, ultra-pure water etc. in different sections of Q.C. Lab.</a:t>
            </a:r>
          </a:p>
          <a:p>
            <a:pPr algn="just">
              <a:buFont typeface="Wingdings" pitchFamily="2" charset="2"/>
              <a:buChar char="ü"/>
            </a:pPr>
            <a:endParaRPr lang="en-US" sz="2200" dirty="0" smtClean="0">
              <a:solidFill>
                <a:schemeClr val="tx1"/>
              </a:solidFill>
              <a:latin typeface="Comic Sans MS" pitchFamily="66" charset="0"/>
              <a:cs typeface="Times New Roman" pitchFamily="18" charset="0"/>
            </a:endParaRPr>
          </a:p>
        </p:txBody>
      </p:sp>
    </p:spTree>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85800" y="304800"/>
            <a:ext cx="7772400" cy="1143000"/>
          </a:xfrm>
        </p:spPr>
        <p:txBody>
          <a:bodyPr/>
          <a:lstStyle/>
          <a:p>
            <a:r>
              <a:rPr lang="en-US" sz="4800" b="1" smtClean="0">
                <a:solidFill>
                  <a:srgbClr val="FF3300"/>
                </a:solidFill>
                <a:cs typeface="Times New Roman" pitchFamily="18" charset="0"/>
              </a:rPr>
              <a:t>Reference Standard</a:t>
            </a:r>
            <a:endParaRPr lang="en-US" sz="4800" smtClean="0">
              <a:solidFill>
                <a:srgbClr val="FF3300"/>
              </a:solidFill>
            </a:endParaRPr>
          </a:p>
        </p:txBody>
      </p:sp>
      <p:sp>
        <p:nvSpPr>
          <p:cNvPr id="13315" name="Rectangle 3"/>
          <p:cNvSpPr>
            <a:spLocks noGrp="1" noChangeArrowheads="1"/>
          </p:cNvSpPr>
          <p:nvPr>
            <p:ph type="subTitle" idx="1"/>
          </p:nvPr>
        </p:nvSpPr>
        <p:spPr>
          <a:xfrm>
            <a:off x="304800" y="1676400"/>
            <a:ext cx="8534400" cy="5181600"/>
          </a:xfrm>
        </p:spPr>
        <p:txBody>
          <a:bodyPr/>
          <a:lstStyle/>
          <a:p>
            <a:pPr algn="just">
              <a:buFont typeface="Wingdings" pitchFamily="2" charset="2"/>
              <a:buChar char="ü"/>
            </a:pPr>
            <a:r>
              <a:rPr lang="en-US" sz="2400" dirty="0" smtClean="0">
                <a:solidFill>
                  <a:schemeClr val="tx1"/>
                </a:solidFill>
                <a:cs typeface="Times New Roman" pitchFamily="18" charset="0"/>
              </a:rPr>
              <a:t> </a:t>
            </a:r>
            <a:r>
              <a:rPr lang="en-US" sz="2400" b="1" dirty="0" smtClean="0">
                <a:solidFill>
                  <a:schemeClr val="tx1"/>
                </a:solidFill>
                <a:cs typeface="Times New Roman" pitchFamily="18" charset="0"/>
              </a:rPr>
              <a:t>Primary reference Standards for active &amp; inactive bulk drugs of IP, BPCRS, EPCRS, USP grade</a:t>
            </a:r>
          </a:p>
          <a:p>
            <a:pPr algn="just">
              <a:buFont typeface="Wingdings" pitchFamily="2" charset="2"/>
              <a:buNone/>
            </a:pPr>
            <a:endParaRPr lang="en-US" sz="1200" b="1" dirty="0" smtClean="0">
              <a:solidFill>
                <a:schemeClr val="tx1"/>
              </a:solidFill>
              <a:cs typeface="Times New Roman" pitchFamily="18" charset="0"/>
            </a:endParaRPr>
          </a:p>
          <a:p>
            <a:pPr algn="just">
              <a:buFont typeface="Wingdings" pitchFamily="2" charset="2"/>
              <a:buChar char="ü"/>
            </a:pPr>
            <a:r>
              <a:rPr lang="en-US" sz="2400" b="1" dirty="0" smtClean="0">
                <a:solidFill>
                  <a:schemeClr val="tx1"/>
                </a:solidFill>
                <a:cs typeface="Times New Roman" pitchFamily="18" charset="0"/>
              </a:rPr>
              <a:t> Reference standards for impurities wherever applicable and available</a:t>
            </a:r>
          </a:p>
          <a:p>
            <a:pPr algn="just">
              <a:buFont typeface="Wingdings" pitchFamily="2" charset="2"/>
              <a:buNone/>
            </a:pPr>
            <a:endParaRPr lang="en-US" sz="2400" b="1" dirty="0" smtClean="0">
              <a:solidFill>
                <a:schemeClr val="tx1"/>
              </a:solidFill>
              <a:cs typeface="Times New Roman" pitchFamily="18" charset="0"/>
            </a:endParaRPr>
          </a:p>
          <a:p>
            <a:pPr algn="just">
              <a:buFont typeface="Wingdings" pitchFamily="2" charset="2"/>
              <a:buChar char="v"/>
            </a:pPr>
            <a:r>
              <a:rPr lang="en-US" sz="2400" dirty="0" smtClean="0">
                <a:solidFill>
                  <a:schemeClr val="tx1"/>
                </a:solidFill>
                <a:latin typeface="Comic Sans MS" pitchFamily="66" charset="0"/>
                <a:cs typeface="Times New Roman" pitchFamily="18" charset="0"/>
              </a:rPr>
              <a:t>      Procurement from respective authorities like 	Central Drugs Laboratory, Kolkata; United States 	</a:t>
            </a:r>
            <a:r>
              <a:rPr lang="en-US" sz="2400" dirty="0" smtClean="0">
                <a:solidFill>
                  <a:schemeClr val="tx1"/>
                </a:solidFill>
                <a:latin typeface="Comic Sans MS" pitchFamily="66" charset="0"/>
                <a:cs typeface="Times New Roman" pitchFamily="18" charset="0"/>
              </a:rPr>
              <a:t>IP Commission, Pharmacopoeia </a:t>
            </a:r>
            <a:r>
              <a:rPr lang="en-US" sz="2400" dirty="0" smtClean="0">
                <a:solidFill>
                  <a:schemeClr val="tx1"/>
                </a:solidFill>
                <a:latin typeface="Comic Sans MS" pitchFamily="66" charset="0"/>
                <a:cs typeface="Times New Roman" pitchFamily="18" charset="0"/>
              </a:rPr>
              <a:t>Convention (USPC) </a:t>
            </a:r>
            <a:endParaRPr lang="en-US" sz="2400" dirty="0" smtClean="0">
              <a:solidFill>
                <a:schemeClr val="tx1"/>
              </a:solidFill>
              <a:latin typeface="Comic Sans MS" pitchFamily="66" charset="0"/>
              <a:cs typeface="Times New Roman" pitchFamily="18" charset="0"/>
            </a:endParaRPr>
          </a:p>
          <a:p>
            <a:pPr algn="just"/>
            <a:r>
              <a:rPr lang="en-US" sz="2400" dirty="0" smtClean="0">
                <a:solidFill>
                  <a:schemeClr val="tx1"/>
                </a:solidFill>
                <a:latin typeface="Comic Sans MS" pitchFamily="66" charset="0"/>
                <a:cs typeface="Times New Roman" pitchFamily="18" charset="0"/>
              </a:rPr>
              <a:t> </a:t>
            </a:r>
            <a:r>
              <a:rPr lang="en-US" sz="2400" dirty="0" smtClean="0">
                <a:solidFill>
                  <a:schemeClr val="tx1"/>
                </a:solidFill>
                <a:latin typeface="Comic Sans MS" pitchFamily="66" charset="0"/>
                <a:cs typeface="Times New Roman" pitchFamily="18" charset="0"/>
              </a:rPr>
              <a:t>          </a:t>
            </a:r>
            <a:r>
              <a:rPr lang="en-US" sz="2400" dirty="0" smtClean="0">
                <a:solidFill>
                  <a:schemeClr val="tx1"/>
                </a:solidFill>
                <a:latin typeface="Comic Sans MS" pitchFamily="66" charset="0"/>
                <a:cs typeface="Times New Roman" pitchFamily="18" charset="0"/>
              </a:rPr>
              <a:t>etc</a:t>
            </a:r>
            <a:r>
              <a:rPr lang="en-US" sz="2400" dirty="0" smtClean="0">
                <a:solidFill>
                  <a:schemeClr val="tx1"/>
                </a:solidFill>
                <a:latin typeface="Comic Sans MS" pitchFamily="66" charset="0"/>
                <a:cs typeface="Times New Roman" pitchFamily="18" charset="0"/>
              </a:rPr>
              <a:t>. </a:t>
            </a:r>
          </a:p>
          <a:p>
            <a:pPr algn="just">
              <a:buFont typeface="Wingdings" pitchFamily="2" charset="2"/>
              <a:buNone/>
            </a:pPr>
            <a:endParaRPr lang="en-US" sz="1200" dirty="0" smtClean="0">
              <a:solidFill>
                <a:schemeClr val="tx1"/>
              </a:solidFill>
              <a:latin typeface="Comic Sans MS" pitchFamily="66" charset="0"/>
              <a:cs typeface="Times New Roman" pitchFamily="18" charset="0"/>
            </a:endParaRPr>
          </a:p>
          <a:p>
            <a:pPr algn="just">
              <a:buFont typeface="Wingdings" pitchFamily="2" charset="2"/>
              <a:buChar char="v"/>
            </a:pPr>
            <a:r>
              <a:rPr lang="en-US" sz="2400" dirty="0" smtClean="0">
                <a:solidFill>
                  <a:schemeClr val="tx1"/>
                </a:solidFill>
                <a:latin typeface="Comic Sans MS" pitchFamily="66" charset="0"/>
                <a:cs typeface="Times New Roman" pitchFamily="18" charset="0"/>
              </a:rPr>
              <a:t>       Proper Preservation (i.e. at controlled temperature 	and humidity etc.) </a:t>
            </a:r>
          </a:p>
          <a:p>
            <a:endParaRPr lang="en-US" sz="2400" dirty="0" smtClean="0">
              <a:solidFill>
                <a:schemeClr val="tx1"/>
              </a:solidFill>
              <a:latin typeface="Comic Sans MS" pitchFamily="66" charset="0"/>
            </a:endParaRPr>
          </a:p>
        </p:txBody>
      </p:sp>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838200" y="0"/>
            <a:ext cx="7772400" cy="1143000"/>
          </a:xfrm>
        </p:spPr>
        <p:txBody>
          <a:bodyPr/>
          <a:lstStyle/>
          <a:p>
            <a:r>
              <a:rPr lang="en-US" sz="4800" b="1" smtClean="0">
                <a:solidFill>
                  <a:srgbClr val="FF3300"/>
                </a:solidFill>
                <a:cs typeface="Times New Roman" pitchFamily="18" charset="0"/>
              </a:rPr>
              <a:t>Reference Standard</a:t>
            </a:r>
          </a:p>
        </p:txBody>
      </p:sp>
      <p:sp>
        <p:nvSpPr>
          <p:cNvPr id="14339" name="Rectangle 3"/>
          <p:cNvSpPr>
            <a:spLocks noGrp="1" noChangeArrowheads="1"/>
          </p:cNvSpPr>
          <p:nvPr>
            <p:ph type="subTitle" idx="1"/>
          </p:nvPr>
        </p:nvSpPr>
        <p:spPr>
          <a:xfrm>
            <a:off x="304800" y="1295400"/>
            <a:ext cx="8458200" cy="4876800"/>
          </a:xfrm>
        </p:spPr>
        <p:txBody>
          <a:bodyPr/>
          <a:lstStyle/>
          <a:p>
            <a:pPr algn="just">
              <a:buFont typeface="Wingdings" pitchFamily="2" charset="2"/>
              <a:buChar char="v"/>
            </a:pPr>
            <a:r>
              <a:rPr lang="en-US" sz="2400" dirty="0" smtClean="0">
                <a:solidFill>
                  <a:schemeClr val="tx1"/>
                </a:solidFill>
                <a:latin typeface="Comic Sans MS" pitchFamily="66" charset="0"/>
                <a:cs typeface="Times New Roman" pitchFamily="18" charset="0"/>
              </a:rPr>
              <a:t>       Development of suitable working </a:t>
            </a:r>
            <a:r>
              <a:rPr lang="en-US" sz="2400" dirty="0" smtClean="0">
                <a:solidFill>
                  <a:schemeClr val="tx1"/>
                </a:solidFill>
                <a:latin typeface="Comic Sans MS" pitchFamily="66" charset="0"/>
                <a:cs typeface="Times New Roman" pitchFamily="18" charset="0"/>
              </a:rPr>
              <a:t>Standard </a:t>
            </a:r>
            <a:r>
              <a:rPr lang="en-US" sz="2400" dirty="0" smtClean="0">
                <a:solidFill>
                  <a:schemeClr val="tx1"/>
                </a:solidFill>
                <a:latin typeface="Comic Sans MS" pitchFamily="66" charset="0"/>
                <a:cs typeface="Times New Roman" pitchFamily="18" charset="0"/>
              </a:rPr>
              <a:t>from </a:t>
            </a:r>
            <a:endParaRPr lang="en-US" sz="2400" dirty="0" smtClean="0">
              <a:solidFill>
                <a:schemeClr val="tx1"/>
              </a:solidFill>
              <a:latin typeface="Comic Sans MS" pitchFamily="66" charset="0"/>
              <a:cs typeface="Times New Roman" pitchFamily="18" charset="0"/>
            </a:endParaRPr>
          </a:p>
          <a:p>
            <a:pPr algn="just"/>
            <a:r>
              <a:rPr lang="en-US" sz="2400" dirty="0" smtClean="0">
                <a:solidFill>
                  <a:schemeClr val="tx1"/>
                </a:solidFill>
                <a:latin typeface="Comic Sans MS" pitchFamily="66" charset="0"/>
                <a:cs typeface="Times New Roman" pitchFamily="18" charset="0"/>
              </a:rPr>
              <a:t> </a:t>
            </a:r>
            <a:r>
              <a:rPr lang="en-US" sz="2400" dirty="0" smtClean="0">
                <a:solidFill>
                  <a:schemeClr val="tx1"/>
                </a:solidFill>
                <a:latin typeface="Comic Sans MS" pitchFamily="66" charset="0"/>
                <a:cs typeface="Times New Roman" pitchFamily="18" charset="0"/>
              </a:rPr>
              <a:t>          </a:t>
            </a:r>
            <a:r>
              <a:rPr lang="en-US" sz="2400" dirty="0" smtClean="0">
                <a:solidFill>
                  <a:schemeClr val="tx1"/>
                </a:solidFill>
                <a:latin typeface="Comic Sans MS" pitchFamily="66" charset="0"/>
                <a:cs typeface="Times New Roman" pitchFamily="18" charset="0"/>
              </a:rPr>
              <a:t>available </a:t>
            </a:r>
            <a:r>
              <a:rPr lang="en-US" sz="2400" dirty="0" smtClean="0">
                <a:solidFill>
                  <a:schemeClr val="tx1"/>
                </a:solidFill>
                <a:latin typeface="Comic Sans MS" pitchFamily="66" charset="0"/>
                <a:cs typeface="Times New Roman" pitchFamily="18" charset="0"/>
              </a:rPr>
              <a:t>active raw materials </a:t>
            </a:r>
            <a:r>
              <a:rPr lang="en-US" sz="2400" dirty="0" smtClean="0">
                <a:solidFill>
                  <a:schemeClr val="tx1"/>
                </a:solidFill>
                <a:latin typeface="Comic Sans MS" pitchFamily="66" charset="0"/>
                <a:cs typeface="Times New Roman" pitchFamily="18" charset="0"/>
              </a:rPr>
              <a:t>with </a:t>
            </a:r>
            <a:r>
              <a:rPr lang="en-US" sz="2400" dirty="0" smtClean="0">
                <a:solidFill>
                  <a:schemeClr val="tx1"/>
                </a:solidFill>
                <a:latin typeface="Comic Sans MS" pitchFamily="66" charset="0"/>
                <a:cs typeface="Times New Roman" pitchFamily="18" charset="0"/>
              </a:rPr>
              <a:t>the help of </a:t>
            </a:r>
            <a:endParaRPr lang="en-US" sz="2400" dirty="0" smtClean="0">
              <a:solidFill>
                <a:schemeClr val="tx1"/>
              </a:solidFill>
              <a:latin typeface="Comic Sans MS" pitchFamily="66" charset="0"/>
              <a:cs typeface="Times New Roman" pitchFamily="18" charset="0"/>
            </a:endParaRPr>
          </a:p>
          <a:p>
            <a:pPr algn="just"/>
            <a:r>
              <a:rPr lang="en-US" sz="2400" dirty="0" smtClean="0">
                <a:solidFill>
                  <a:schemeClr val="tx1"/>
                </a:solidFill>
                <a:latin typeface="Comic Sans MS" pitchFamily="66" charset="0"/>
                <a:cs typeface="Times New Roman" pitchFamily="18" charset="0"/>
              </a:rPr>
              <a:t> </a:t>
            </a:r>
            <a:r>
              <a:rPr lang="en-US" sz="2400" dirty="0" smtClean="0">
                <a:solidFill>
                  <a:schemeClr val="tx1"/>
                </a:solidFill>
                <a:latin typeface="Comic Sans MS" pitchFamily="66" charset="0"/>
                <a:cs typeface="Times New Roman" pitchFamily="18" charset="0"/>
              </a:rPr>
              <a:t>          </a:t>
            </a:r>
            <a:r>
              <a:rPr lang="en-US" sz="2400" dirty="0" smtClean="0">
                <a:solidFill>
                  <a:schemeClr val="tx1"/>
                </a:solidFill>
                <a:latin typeface="Comic Sans MS" pitchFamily="66" charset="0"/>
                <a:cs typeface="Times New Roman" pitchFamily="18" charset="0"/>
              </a:rPr>
              <a:t>these </a:t>
            </a:r>
            <a:r>
              <a:rPr lang="en-US" sz="2400" dirty="0" smtClean="0">
                <a:solidFill>
                  <a:schemeClr val="tx1"/>
                </a:solidFill>
                <a:latin typeface="Comic Sans MS" pitchFamily="66" charset="0"/>
                <a:cs typeface="Times New Roman" pitchFamily="18" charset="0"/>
              </a:rPr>
              <a:t>primary standards. </a:t>
            </a:r>
          </a:p>
          <a:p>
            <a:pPr algn="just">
              <a:buFont typeface="Wingdings" pitchFamily="2" charset="2"/>
              <a:buNone/>
            </a:pPr>
            <a:endParaRPr lang="en-US" sz="1400" dirty="0" smtClean="0">
              <a:solidFill>
                <a:schemeClr val="tx1"/>
              </a:solidFill>
              <a:latin typeface="Comic Sans MS" pitchFamily="66" charset="0"/>
              <a:cs typeface="Times New Roman" pitchFamily="18" charset="0"/>
            </a:endParaRPr>
          </a:p>
          <a:p>
            <a:pPr algn="just">
              <a:buFont typeface="Wingdings" pitchFamily="2" charset="2"/>
              <a:buChar char="v"/>
            </a:pPr>
            <a:r>
              <a:rPr lang="en-US" sz="2400" dirty="0" smtClean="0">
                <a:solidFill>
                  <a:schemeClr val="tx1"/>
                </a:solidFill>
                <a:latin typeface="Comic Sans MS" pitchFamily="66" charset="0"/>
                <a:cs typeface="Times New Roman" pitchFamily="18" charset="0"/>
              </a:rPr>
              <a:t>       Identification and Storage of working standards 	with 	expiry date, retest date and other 	appropriate 	information. </a:t>
            </a:r>
          </a:p>
          <a:p>
            <a:pPr algn="just">
              <a:buFont typeface="Wingdings" pitchFamily="2" charset="2"/>
              <a:buNone/>
            </a:pPr>
            <a:endParaRPr lang="en-US" sz="1400" dirty="0" smtClean="0">
              <a:solidFill>
                <a:schemeClr val="tx1"/>
              </a:solidFill>
              <a:latin typeface="Comic Sans MS" pitchFamily="66" charset="0"/>
              <a:cs typeface="Times New Roman" pitchFamily="18" charset="0"/>
            </a:endParaRPr>
          </a:p>
          <a:p>
            <a:pPr algn="just">
              <a:buFont typeface="Wingdings" pitchFamily="2" charset="2"/>
              <a:buChar char="v"/>
            </a:pPr>
            <a:r>
              <a:rPr lang="en-US" sz="2400" dirty="0" smtClean="0">
                <a:solidFill>
                  <a:schemeClr val="tx1"/>
                </a:solidFill>
                <a:latin typeface="Comic Sans MS" pitchFamily="66" charset="0"/>
                <a:cs typeface="Times New Roman" pitchFamily="18" charset="0"/>
              </a:rPr>
              <a:t>       Documentation of all information regarding these 	primary standards and working standards.</a:t>
            </a:r>
          </a:p>
          <a:p>
            <a:endParaRPr lang="en-US" dirty="0" smtClean="0">
              <a:solidFill>
                <a:schemeClr val="tx1"/>
              </a:solidFill>
              <a:latin typeface="Comic Sans MS" pitchFamily="66" charset="0"/>
            </a:endParaRPr>
          </a:p>
        </p:txBody>
      </p:sp>
    </p:spTree>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609600" y="304800"/>
            <a:ext cx="8534400" cy="1143000"/>
          </a:xfrm>
        </p:spPr>
        <p:txBody>
          <a:bodyPr>
            <a:normAutofit/>
          </a:bodyPr>
          <a:lstStyle/>
          <a:p>
            <a:r>
              <a:rPr lang="en-US" sz="4800" b="1" smtClean="0">
                <a:solidFill>
                  <a:srgbClr val="FF3300"/>
                </a:solidFill>
                <a:cs typeface="Times New Roman" pitchFamily="18" charset="0"/>
              </a:rPr>
              <a:t>Reference Microbial Cultures</a:t>
            </a:r>
          </a:p>
        </p:txBody>
      </p:sp>
      <p:sp>
        <p:nvSpPr>
          <p:cNvPr id="15363" name="Rectangle 3"/>
          <p:cNvSpPr>
            <a:spLocks noGrp="1" noChangeArrowheads="1"/>
          </p:cNvSpPr>
          <p:nvPr>
            <p:ph type="subTitle" idx="1"/>
          </p:nvPr>
        </p:nvSpPr>
        <p:spPr>
          <a:xfrm>
            <a:off x="381000" y="1676400"/>
            <a:ext cx="8458200" cy="4648200"/>
          </a:xfrm>
        </p:spPr>
        <p:txBody>
          <a:bodyPr/>
          <a:lstStyle/>
          <a:p>
            <a:pPr algn="just">
              <a:buFont typeface="Wingdings" pitchFamily="2" charset="2"/>
              <a:buChar char="ü"/>
            </a:pPr>
            <a:r>
              <a:rPr lang="en-US" sz="2400" b="1" dirty="0" smtClean="0">
                <a:solidFill>
                  <a:schemeClr val="tx1"/>
                </a:solidFill>
                <a:cs typeface="Times New Roman" pitchFamily="18" charset="0"/>
              </a:rPr>
              <a:t> Reference microbial cultures </a:t>
            </a:r>
          </a:p>
          <a:p>
            <a:pPr algn="just">
              <a:buFont typeface="Wingdings" pitchFamily="2" charset="2"/>
              <a:buChar char="ü"/>
            </a:pPr>
            <a:endParaRPr lang="en-US" sz="2400" b="1" dirty="0" smtClean="0">
              <a:solidFill>
                <a:schemeClr val="tx1"/>
              </a:solidFill>
              <a:cs typeface="Times New Roman" pitchFamily="18" charset="0"/>
            </a:endParaRPr>
          </a:p>
          <a:p>
            <a:pPr algn="just">
              <a:buFont typeface="Wingdings" pitchFamily="2" charset="2"/>
              <a:buChar char="v"/>
            </a:pPr>
            <a:r>
              <a:rPr lang="en-US" sz="2400" dirty="0" smtClean="0">
                <a:solidFill>
                  <a:schemeClr val="tx1"/>
                </a:solidFill>
                <a:cs typeface="Times New Roman" pitchFamily="18" charset="0"/>
              </a:rPr>
              <a:t>         </a:t>
            </a:r>
            <a:r>
              <a:rPr lang="en-US" sz="2200" dirty="0" smtClean="0">
                <a:solidFill>
                  <a:schemeClr val="tx1"/>
                </a:solidFill>
                <a:latin typeface="Comic Sans MS" pitchFamily="66" charset="0"/>
                <a:cs typeface="Times New Roman" pitchFamily="18" charset="0"/>
              </a:rPr>
              <a:t>Procurement from Central Drugs Laboratory, Kolkata; 		National Collection of Type Culture (N.C.T.C.) U.K. and 	American Type Culture Collection (A.T.C.C.) U.S.A. 	wherever required. </a:t>
            </a:r>
          </a:p>
          <a:p>
            <a:pPr algn="just">
              <a:buFont typeface="Wingdings" pitchFamily="2" charset="2"/>
              <a:buNone/>
            </a:pPr>
            <a:endParaRPr lang="en-US" sz="1200" dirty="0" smtClean="0">
              <a:solidFill>
                <a:schemeClr val="tx1"/>
              </a:solidFill>
              <a:latin typeface="Comic Sans MS" pitchFamily="66" charset="0"/>
              <a:cs typeface="Times New Roman" pitchFamily="18" charset="0"/>
            </a:endParaRPr>
          </a:p>
          <a:p>
            <a:pPr algn="just">
              <a:buFont typeface="Wingdings" pitchFamily="2" charset="2"/>
              <a:buChar char="v"/>
            </a:pPr>
            <a:r>
              <a:rPr lang="en-US" sz="2200" dirty="0" smtClean="0">
                <a:solidFill>
                  <a:schemeClr val="tx1"/>
                </a:solidFill>
                <a:latin typeface="Comic Sans MS" pitchFamily="66" charset="0"/>
                <a:cs typeface="Times New Roman" pitchFamily="18" charset="0"/>
              </a:rPr>
              <a:t>       Proper Maintenance in the microbial lab as per </a:t>
            </a:r>
          </a:p>
          <a:p>
            <a:pPr algn="just"/>
            <a:r>
              <a:rPr lang="en-US" sz="2200" dirty="0">
                <a:solidFill>
                  <a:schemeClr val="tx1"/>
                </a:solidFill>
                <a:latin typeface="Comic Sans MS" pitchFamily="66" charset="0"/>
                <a:cs typeface="Times New Roman" pitchFamily="18" charset="0"/>
              </a:rPr>
              <a:t> </a:t>
            </a:r>
            <a:r>
              <a:rPr lang="en-US" sz="2200" dirty="0" smtClean="0">
                <a:solidFill>
                  <a:schemeClr val="tx1"/>
                </a:solidFill>
                <a:latin typeface="Comic Sans MS" pitchFamily="66" charset="0"/>
                <a:cs typeface="Times New Roman" pitchFamily="18" charset="0"/>
              </a:rPr>
              <a:t>          respective pharmacopoeia. </a:t>
            </a:r>
          </a:p>
          <a:p>
            <a:pPr algn="just">
              <a:buFont typeface="Wingdings" pitchFamily="2" charset="2"/>
              <a:buNone/>
            </a:pPr>
            <a:endParaRPr lang="en-US" sz="1200" dirty="0" smtClean="0">
              <a:solidFill>
                <a:schemeClr val="tx1"/>
              </a:solidFill>
              <a:latin typeface="Comic Sans MS" pitchFamily="66" charset="0"/>
              <a:cs typeface="Times New Roman" pitchFamily="18" charset="0"/>
            </a:endParaRPr>
          </a:p>
          <a:p>
            <a:pPr algn="just">
              <a:buFont typeface="Wingdings" pitchFamily="2" charset="2"/>
              <a:buChar char="v"/>
            </a:pPr>
            <a:r>
              <a:rPr lang="en-US" sz="2200" dirty="0" smtClean="0">
                <a:solidFill>
                  <a:schemeClr val="tx1"/>
                </a:solidFill>
                <a:latin typeface="Comic Sans MS" pitchFamily="66" charset="0"/>
                <a:cs typeface="Times New Roman" pitchFamily="18" charset="0"/>
              </a:rPr>
              <a:t>       Proper documentation.</a:t>
            </a:r>
          </a:p>
          <a:p>
            <a:endParaRPr lang="en-US" sz="2200" dirty="0" smtClean="0">
              <a:solidFill>
                <a:schemeClr val="tx1"/>
              </a:solidFill>
              <a:latin typeface="Comic Sans MS" pitchFamily="66" charset="0"/>
            </a:endParaRPr>
          </a:p>
        </p:txBody>
      </p:sp>
    </p:spTree>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838200" y="0"/>
            <a:ext cx="7772400" cy="1143000"/>
          </a:xfrm>
        </p:spPr>
        <p:txBody>
          <a:bodyPr>
            <a:normAutofit/>
          </a:bodyPr>
          <a:lstStyle/>
          <a:p>
            <a:r>
              <a:rPr lang="en-US" sz="4000" b="1" smtClean="0">
                <a:solidFill>
                  <a:srgbClr val="FF3300"/>
                </a:solidFill>
                <a:cs typeface="Times New Roman" pitchFamily="18" charset="0"/>
              </a:rPr>
              <a:t>Analytical Reagents &amp; Chemicals</a:t>
            </a:r>
            <a:r>
              <a:rPr lang="en-US" b="1" smtClean="0">
                <a:cs typeface="Times New Roman" pitchFamily="18" charset="0"/>
              </a:rPr>
              <a:t> </a:t>
            </a:r>
          </a:p>
        </p:txBody>
      </p:sp>
      <p:sp>
        <p:nvSpPr>
          <p:cNvPr id="16387" name="Rectangle 3"/>
          <p:cNvSpPr>
            <a:spLocks noGrp="1" noChangeArrowheads="1"/>
          </p:cNvSpPr>
          <p:nvPr>
            <p:ph type="subTitle" idx="1"/>
          </p:nvPr>
        </p:nvSpPr>
        <p:spPr>
          <a:xfrm>
            <a:off x="914400" y="1676400"/>
            <a:ext cx="7543800" cy="3276600"/>
          </a:xfrm>
          <a:ln>
            <a:solidFill>
              <a:schemeClr val="tx1"/>
            </a:solidFill>
          </a:ln>
        </p:spPr>
        <p:txBody>
          <a:bodyPr/>
          <a:lstStyle/>
          <a:p>
            <a:pPr algn="just"/>
            <a:endParaRPr lang="en-US" sz="1400" dirty="0" smtClean="0">
              <a:solidFill>
                <a:schemeClr val="tx1"/>
              </a:solidFill>
              <a:latin typeface="Comic Sans MS" pitchFamily="66" charset="0"/>
              <a:cs typeface="Times New Roman" pitchFamily="18" charset="0"/>
            </a:endParaRPr>
          </a:p>
          <a:p>
            <a:pPr algn="just"/>
            <a:r>
              <a:rPr lang="en-US" sz="2400" dirty="0" smtClean="0">
                <a:solidFill>
                  <a:schemeClr val="tx1"/>
                </a:solidFill>
                <a:latin typeface="Comic Sans MS" pitchFamily="66" charset="0"/>
                <a:cs typeface="Times New Roman" pitchFamily="18" charset="0"/>
              </a:rPr>
              <a:t>All analytical Reagents and Chemicals should be of analytical reagents </a:t>
            </a:r>
            <a:r>
              <a:rPr lang="en-US" sz="2400" smtClean="0">
                <a:solidFill>
                  <a:schemeClr val="tx1"/>
                </a:solidFill>
                <a:latin typeface="Comic Sans MS" pitchFamily="66" charset="0"/>
                <a:cs typeface="Times New Roman" pitchFamily="18" charset="0"/>
              </a:rPr>
              <a:t>grades </a:t>
            </a:r>
            <a:r>
              <a:rPr lang="en-US" sz="2400" smtClean="0">
                <a:solidFill>
                  <a:schemeClr val="tx1"/>
                </a:solidFill>
                <a:latin typeface="Comic Sans MS" pitchFamily="66" charset="0"/>
                <a:cs typeface="Times New Roman" pitchFamily="18" charset="0"/>
              </a:rPr>
              <a:t>of </a:t>
            </a:r>
            <a:r>
              <a:rPr lang="en-US" sz="2400" dirty="0" smtClean="0">
                <a:solidFill>
                  <a:schemeClr val="tx1"/>
                </a:solidFill>
                <a:latin typeface="Comic Sans MS" pitchFamily="66" charset="0"/>
                <a:cs typeface="Times New Roman" pitchFamily="18" charset="0"/>
              </a:rPr>
              <a:t>suitable manufacturer. These should comply with the specification for reagents given in different pharmacopoeia. The specification of the reagents required must be mentioned clearly in the test method.</a:t>
            </a:r>
          </a:p>
          <a:p>
            <a:endParaRPr lang="en-US" sz="2400" dirty="0" smtClean="0">
              <a:solidFill>
                <a:schemeClr val="tx1"/>
              </a:solidFill>
              <a:latin typeface="Comic Sans MS" pitchFamily="66" charset="0"/>
            </a:endParaRPr>
          </a:p>
        </p:txBody>
      </p:sp>
    </p:spTree>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a:xfrm>
            <a:off x="762000" y="0"/>
            <a:ext cx="7772400" cy="1143000"/>
          </a:xfrm>
        </p:spPr>
        <p:txBody>
          <a:bodyPr>
            <a:normAutofit/>
          </a:bodyPr>
          <a:lstStyle/>
          <a:p>
            <a:r>
              <a:rPr lang="en-US" b="1" smtClean="0">
                <a:solidFill>
                  <a:srgbClr val="FF3300"/>
                </a:solidFill>
                <a:cs typeface="Times New Roman" pitchFamily="18" charset="0"/>
              </a:rPr>
              <a:t>Volumetric Glassware</a:t>
            </a:r>
            <a:r>
              <a:rPr lang="en-US" smtClean="0"/>
              <a:t> </a:t>
            </a:r>
          </a:p>
        </p:txBody>
      </p:sp>
      <p:sp>
        <p:nvSpPr>
          <p:cNvPr id="17411" name="Rectangle 3"/>
          <p:cNvSpPr>
            <a:spLocks noGrp="1" noChangeArrowheads="1"/>
          </p:cNvSpPr>
          <p:nvPr>
            <p:ph type="subTitle" idx="1"/>
          </p:nvPr>
        </p:nvSpPr>
        <p:spPr>
          <a:xfrm>
            <a:off x="304800" y="1219200"/>
            <a:ext cx="8534400" cy="5105400"/>
          </a:xfrm>
        </p:spPr>
        <p:txBody>
          <a:bodyPr>
            <a:normAutofit lnSpcReduction="10000"/>
          </a:bodyPr>
          <a:lstStyle/>
          <a:p>
            <a:pPr marL="487363" indent="-487363" algn="just"/>
            <a:r>
              <a:rPr lang="en-US" sz="2800" b="1" dirty="0" smtClean="0">
                <a:solidFill>
                  <a:schemeClr val="tx1"/>
                </a:solidFill>
                <a:cs typeface="Times New Roman" pitchFamily="18" charset="0"/>
              </a:rPr>
              <a:t>	Two grades of volumetric glassware are used in the laboratory</a:t>
            </a:r>
            <a:r>
              <a:rPr lang="en-US" sz="2800" dirty="0" smtClean="0">
                <a:solidFill>
                  <a:schemeClr val="tx1"/>
                </a:solidFill>
                <a:cs typeface="Times New Roman" pitchFamily="18" charset="0"/>
              </a:rPr>
              <a:t> </a:t>
            </a:r>
          </a:p>
          <a:p>
            <a:pPr marL="487363" indent="-487363" algn="just"/>
            <a:endParaRPr lang="en-US" sz="2800" dirty="0" smtClean="0">
              <a:solidFill>
                <a:schemeClr val="tx1"/>
              </a:solidFill>
              <a:cs typeface="Times New Roman" pitchFamily="18" charset="0"/>
            </a:endParaRPr>
          </a:p>
          <a:p>
            <a:pPr marL="487363" indent="-487363" algn="just">
              <a:buFontTx/>
              <a:buBlip>
                <a:blip r:embed="rId2"/>
              </a:buBlip>
            </a:pPr>
            <a:r>
              <a:rPr lang="en-US" sz="2400" b="1" dirty="0" smtClean="0">
                <a:solidFill>
                  <a:schemeClr val="tx1"/>
                </a:solidFill>
                <a:latin typeface="Comic Sans MS" pitchFamily="66" charset="0"/>
                <a:cs typeface="Times New Roman" pitchFamily="18" charset="0"/>
              </a:rPr>
              <a:t>Class A:</a:t>
            </a:r>
            <a:r>
              <a:rPr lang="en-US" sz="2400" dirty="0" smtClean="0">
                <a:solidFill>
                  <a:schemeClr val="tx1"/>
                </a:solidFill>
                <a:latin typeface="Comic Sans MS" pitchFamily="66" charset="0"/>
                <a:cs typeface="Times New Roman" pitchFamily="18" charset="0"/>
              </a:rPr>
              <a:t>  with test certificate, as per specification laid  down by B.I.S. </a:t>
            </a:r>
          </a:p>
          <a:p>
            <a:pPr marL="487363" indent="-487363" algn="just"/>
            <a:endParaRPr lang="en-US" sz="1200" dirty="0" smtClean="0">
              <a:solidFill>
                <a:schemeClr val="tx1"/>
              </a:solidFill>
              <a:latin typeface="Comic Sans MS" pitchFamily="66" charset="0"/>
              <a:cs typeface="Times New Roman" pitchFamily="18" charset="0"/>
            </a:endParaRPr>
          </a:p>
          <a:p>
            <a:pPr marL="487363" indent="-487363" algn="just">
              <a:buFontTx/>
              <a:buBlip>
                <a:blip r:embed="rId2"/>
              </a:buBlip>
            </a:pPr>
            <a:r>
              <a:rPr lang="en-US" sz="2400" b="1" dirty="0" smtClean="0">
                <a:solidFill>
                  <a:schemeClr val="tx1"/>
                </a:solidFill>
                <a:latin typeface="Comic Sans MS" pitchFamily="66" charset="0"/>
                <a:cs typeface="Times New Roman" pitchFamily="18" charset="0"/>
              </a:rPr>
              <a:t>Class B</a:t>
            </a:r>
            <a:r>
              <a:rPr lang="en-US" sz="2400" dirty="0" smtClean="0">
                <a:solidFill>
                  <a:schemeClr val="tx1"/>
                </a:solidFill>
                <a:latin typeface="Comic Sans MS" pitchFamily="66" charset="0"/>
                <a:cs typeface="Times New Roman" pitchFamily="18" charset="0"/>
              </a:rPr>
              <a:t> as B.I.S. </a:t>
            </a:r>
          </a:p>
          <a:p>
            <a:pPr marL="487363" indent="-487363" algn="just"/>
            <a:endParaRPr lang="en-US" sz="2400" dirty="0" smtClean="0">
              <a:solidFill>
                <a:schemeClr val="tx1"/>
              </a:solidFill>
              <a:latin typeface="Comic Sans MS" pitchFamily="66" charset="0"/>
              <a:cs typeface="Times New Roman" pitchFamily="18" charset="0"/>
            </a:endParaRPr>
          </a:p>
          <a:p>
            <a:pPr marL="487363" indent="-487363" algn="just"/>
            <a:r>
              <a:rPr lang="en-US" sz="2400" dirty="0" smtClean="0">
                <a:solidFill>
                  <a:schemeClr val="tx1"/>
                </a:solidFill>
                <a:latin typeface="Comic Sans MS" pitchFamily="66" charset="0"/>
                <a:cs typeface="Times New Roman" pitchFamily="18" charset="0"/>
              </a:rPr>
              <a:t>	Class A are to be used for Work of the highest accuracy like standardization of volumetric solutions &amp; Class B for routine work. Cleanliness of glassware should be ensured before use and periodic validation in this respect are to be done.</a:t>
            </a:r>
          </a:p>
          <a:p>
            <a:pPr marL="487363" indent="-487363"/>
            <a:endParaRPr lang="en-US" sz="2400" dirty="0" smtClean="0">
              <a:solidFill>
                <a:schemeClr val="tx1"/>
              </a:solidFill>
              <a:latin typeface="Comic Sans MS" pitchFamily="66" charset="0"/>
            </a:endParaRP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381000"/>
            <a:ext cx="7772400" cy="990600"/>
          </a:xfrm>
        </p:spPr>
        <p:txBody>
          <a:bodyPr/>
          <a:lstStyle/>
          <a:p>
            <a:r>
              <a:rPr lang="en-US" b="1" dirty="0"/>
              <a:t>INTRODUCTION </a:t>
            </a:r>
          </a:p>
        </p:txBody>
      </p:sp>
      <p:sp>
        <p:nvSpPr>
          <p:cNvPr id="3075" name="Rectangle 3"/>
          <p:cNvSpPr>
            <a:spLocks noGrp="1" noChangeArrowheads="1"/>
          </p:cNvSpPr>
          <p:nvPr>
            <p:ph idx="1"/>
          </p:nvPr>
        </p:nvSpPr>
        <p:spPr>
          <a:xfrm>
            <a:off x="228600" y="1676400"/>
            <a:ext cx="8534400" cy="4800600"/>
          </a:xfrm>
        </p:spPr>
        <p:txBody>
          <a:bodyPr/>
          <a:lstStyle/>
          <a:p>
            <a:pPr algn="just"/>
            <a:r>
              <a:rPr lang="en-US" sz="2800" b="1" dirty="0" smtClean="0">
                <a:latin typeface="Arial" pitchFamily="34" charset="0"/>
                <a:cs typeface="Times New Roman" pitchFamily="18" charset="0"/>
              </a:rPr>
              <a:t>NUMBER </a:t>
            </a:r>
            <a:r>
              <a:rPr lang="en-US" sz="2800" b="1" dirty="0">
                <a:latin typeface="Arial" pitchFamily="34" charset="0"/>
                <a:cs typeface="Times New Roman" pitchFamily="18" charset="0"/>
              </a:rPr>
              <a:t>OF COUNTRIES REQUIRE THE MANUFACTURERS TO PERFORM LABORATORY STUDIES ON SUCH PRODUCTS FOR THEIR PROPERTIES AND SAFETY AND TO SUBMIT THE RESULTS OF THESE STUDIES TO GOVERNMENT AUTHORITY/REGULATORY AUTHORITIES FOR THE ASSESSMENT OF POTENTIAL HAZARDS TO HUMAN HEALTH AND THE ENVIRONMENT AND HAVE PASSED LEGISLATION TO THAT EFFECT .</a:t>
            </a:r>
            <a:r>
              <a:rPr lang="en-US" sz="2800" b="1" dirty="0"/>
              <a:t> </a:t>
            </a:r>
          </a:p>
        </p:txBody>
      </p:sp>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62000" y="304800"/>
            <a:ext cx="7772400" cy="1143000"/>
          </a:xfrm>
        </p:spPr>
        <p:txBody>
          <a:bodyPr>
            <a:normAutofit fontScale="90000"/>
          </a:bodyPr>
          <a:lstStyle/>
          <a:p>
            <a:r>
              <a:rPr lang="en-US" b="1" smtClean="0">
                <a:solidFill>
                  <a:srgbClr val="FF3300"/>
                </a:solidFill>
                <a:cs typeface="Times New Roman" pitchFamily="18" charset="0"/>
              </a:rPr>
              <a:t>Preparation of Standard solutions and reagent</a:t>
            </a:r>
            <a:r>
              <a:rPr lang="en-US" b="1" smtClean="0">
                <a:cs typeface="Times New Roman" pitchFamily="18" charset="0"/>
              </a:rPr>
              <a:t> </a:t>
            </a:r>
          </a:p>
        </p:txBody>
      </p:sp>
      <p:sp>
        <p:nvSpPr>
          <p:cNvPr id="18435" name="Rectangle 3"/>
          <p:cNvSpPr>
            <a:spLocks noGrp="1" noChangeArrowheads="1"/>
          </p:cNvSpPr>
          <p:nvPr>
            <p:ph type="subTitle" idx="1"/>
          </p:nvPr>
        </p:nvSpPr>
        <p:spPr>
          <a:xfrm>
            <a:off x="685800" y="2133600"/>
            <a:ext cx="7772400" cy="4038600"/>
          </a:xfrm>
          <a:ln w="3175">
            <a:solidFill>
              <a:schemeClr val="tx1"/>
            </a:solidFill>
          </a:ln>
        </p:spPr>
        <p:txBody>
          <a:bodyPr/>
          <a:lstStyle/>
          <a:p>
            <a:pPr algn="just"/>
            <a:endParaRPr lang="en-US" sz="1400" dirty="0" smtClean="0">
              <a:solidFill>
                <a:schemeClr val="tx1"/>
              </a:solidFill>
              <a:latin typeface="Comic Sans MS" pitchFamily="66" charset="0"/>
              <a:cs typeface="Times New Roman" pitchFamily="18" charset="0"/>
            </a:endParaRPr>
          </a:p>
          <a:p>
            <a:pPr algn="just"/>
            <a:r>
              <a:rPr lang="en-US" sz="2800" dirty="0" smtClean="0">
                <a:solidFill>
                  <a:schemeClr val="tx1"/>
                </a:solidFill>
                <a:latin typeface="Comic Sans MS" pitchFamily="66" charset="0"/>
                <a:cs typeface="Times New Roman" pitchFamily="18" charset="0"/>
              </a:rPr>
              <a:t>All standard solutions (reference standards and volumetric Standards) and reagents solution must have proper labels indicating name, strength, date of preparation, date of expiry and storage conditions. Proper documentation having details of preparation of these solution are to be maintained chronologically.</a:t>
            </a:r>
          </a:p>
          <a:p>
            <a:endParaRPr lang="en-US" sz="2800" dirty="0" smtClean="0">
              <a:solidFill>
                <a:schemeClr val="tx1"/>
              </a:solidFill>
              <a:latin typeface="Comic Sans MS" pitchFamily="66" charset="0"/>
            </a:endParaRPr>
          </a:p>
        </p:txBody>
      </p:sp>
    </p:spTree>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ctrTitle"/>
          </p:nvPr>
        </p:nvSpPr>
        <p:spPr>
          <a:xfrm>
            <a:off x="533400" y="0"/>
            <a:ext cx="8610600" cy="685800"/>
          </a:xfrm>
        </p:spPr>
        <p:txBody>
          <a:bodyPr>
            <a:normAutofit fontScale="90000"/>
          </a:bodyPr>
          <a:lstStyle/>
          <a:p>
            <a:r>
              <a:rPr lang="en-US" b="1" smtClean="0">
                <a:solidFill>
                  <a:srgbClr val="FF3300"/>
                </a:solidFill>
                <a:cs typeface="Times New Roman" pitchFamily="18" charset="0"/>
              </a:rPr>
              <a:t>Validation of Analytical Procedure</a:t>
            </a:r>
            <a:r>
              <a:rPr lang="en-US" b="1" smtClean="0">
                <a:cs typeface="Times New Roman" pitchFamily="18" charset="0"/>
              </a:rPr>
              <a:t> </a:t>
            </a:r>
          </a:p>
        </p:txBody>
      </p:sp>
      <p:sp>
        <p:nvSpPr>
          <p:cNvPr id="19459" name="Rectangle 3"/>
          <p:cNvSpPr>
            <a:spLocks noGrp="1" noChangeArrowheads="1"/>
          </p:cNvSpPr>
          <p:nvPr>
            <p:ph type="subTitle" idx="1"/>
          </p:nvPr>
        </p:nvSpPr>
        <p:spPr>
          <a:xfrm>
            <a:off x="381000" y="1143000"/>
            <a:ext cx="8382000" cy="5410200"/>
          </a:xfrm>
        </p:spPr>
        <p:txBody>
          <a:bodyPr>
            <a:normAutofit/>
          </a:bodyPr>
          <a:lstStyle/>
          <a:p>
            <a:pPr algn="just" defTabSz="523875"/>
            <a:r>
              <a:rPr lang="en-US" sz="2800" b="1" dirty="0" smtClean="0">
                <a:solidFill>
                  <a:schemeClr val="tx1"/>
                </a:solidFill>
                <a:cs typeface="Times New Roman" pitchFamily="18" charset="0"/>
              </a:rPr>
              <a:t>All non </a:t>
            </a:r>
            <a:r>
              <a:rPr lang="en-US" sz="2800" b="1" dirty="0" err="1" smtClean="0">
                <a:solidFill>
                  <a:schemeClr val="tx1"/>
                </a:solidFill>
                <a:cs typeface="Times New Roman" pitchFamily="18" charset="0"/>
              </a:rPr>
              <a:t>Pharmacopoeial</a:t>
            </a:r>
            <a:r>
              <a:rPr lang="en-US" sz="2800" b="1" dirty="0" smtClean="0">
                <a:solidFill>
                  <a:schemeClr val="tx1"/>
                </a:solidFill>
                <a:cs typeface="Times New Roman" pitchFamily="18" charset="0"/>
              </a:rPr>
              <a:t> analytical methods having tests for identity, impurity / impurities &amp; purity are to be validated properly before use in respect of –</a:t>
            </a:r>
          </a:p>
          <a:p>
            <a:pPr algn="just" defTabSz="523875"/>
            <a:endParaRPr lang="en-US" sz="2800" dirty="0" smtClean="0">
              <a:solidFill>
                <a:schemeClr val="tx1"/>
              </a:solidFill>
              <a:cs typeface="Times New Roman" pitchFamily="18" charset="0"/>
            </a:endParaRPr>
          </a:p>
          <a:p>
            <a:pPr algn="just" defTabSz="523875"/>
            <a:r>
              <a:rPr lang="en-US" sz="2400" dirty="0" smtClean="0">
                <a:solidFill>
                  <a:schemeClr val="tx1"/>
                </a:solidFill>
                <a:latin typeface="Comic Sans MS" pitchFamily="66" charset="0"/>
                <a:cs typeface="Times New Roman" pitchFamily="18" charset="0"/>
              </a:rPr>
              <a:t>1. 	Accuracy					5.	 Limit of Detection</a:t>
            </a:r>
          </a:p>
          <a:p>
            <a:pPr algn="just" defTabSz="523875"/>
            <a:r>
              <a:rPr lang="en-US" sz="2400" dirty="0" smtClean="0">
                <a:solidFill>
                  <a:schemeClr val="tx1"/>
                </a:solidFill>
                <a:latin typeface="Comic Sans MS" pitchFamily="66" charset="0"/>
                <a:cs typeface="Times New Roman" pitchFamily="18" charset="0"/>
              </a:rPr>
              <a:t>2. 	 Precision 					6.	 Limit of </a:t>
            </a:r>
            <a:r>
              <a:rPr lang="en-US" sz="2400" dirty="0" err="1" smtClean="0">
                <a:solidFill>
                  <a:schemeClr val="tx1"/>
                </a:solidFill>
                <a:latin typeface="Comic Sans MS" pitchFamily="66" charset="0"/>
                <a:cs typeface="Times New Roman" pitchFamily="18" charset="0"/>
              </a:rPr>
              <a:t>Quantitation</a:t>
            </a:r>
            <a:endParaRPr lang="en-US" sz="2400" dirty="0" smtClean="0">
              <a:solidFill>
                <a:schemeClr val="tx1"/>
              </a:solidFill>
              <a:latin typeface="Comic Sans MS" pitchFamily="66" charset="0"/>
              <a:cs typeface="Times New Roman" pitchFamily="18" charset="0"/>
            </a:endParaRPr>
          </a:p>
          <a:p>
            <a:pPr algn="just" defTabSz="523875"/>
            <a:r>
              <a:rPr lang="en-US" sz="2400" dirty="0" smtClean="0">
                <a:solidFill>
                  <a:schemeClr val="tx1"/>
                </a:solidFill>
                <a:latin typeface="Comic Sans MS" pitchFamily="66" charset="0"/>
                <a:cs typeface="Times New Roman" pitchFamily="18" charset="0"/>
              </a:rPr>
              <a:t>3. 	 Specificity 				7.	 Robustness and </a:t>
            </a:r>
          </a:p>
          <a:p>
            <a:pPr algn="just" defTabSz="523875"/>
            <a:r>
              <a:rPr lang="en-US" sz="2400" dirty="0" smtClean="0">
                <a:solidFill>
                  <a:schemeClr val="tx1"/>
                </a:solidFill>
                <a:latin typeface="Comic Sans MS" pitchFamily="66" charset="0"/>
                <a:cs typeface="Times New Roman" pitchFamily="18" charset="0"/>
              </a:rPr>
              <a:t>4. 	 Linearity and Range 		8.	 Ruggedness </a:t>
            </a:r>
          </a:p>
          <a:p>
            <a:pPr algn="just" defTabSz="523875"/>
            <a:endParaRPr lang="en-US" sz="2400" dirty="0" smtClean="0">
              <a:solidFill>
                <a:schemeClr val="tx1"/>
              </a:solidFill>
              <a:latin typeface="Comic Sans MS" pitchFamily="66" charset="0"/>
              <a:cs typeface="Times New Roman" pitchFamily="18" charset="0"/>
            </a:endParaRPr>
          </a:p>
          <a:p>
            <a:pPr defTabSz="523875"/>
            <a:r>
              <a:rPr lang="en-US" sz="2400" dirty="0" smtClean="0">
                <a:solidFill>
                  <a:schemeClr val="tx1"/>
                </a:solidFill>
                <a:latin typeface="Comic Sans MS" pitchFamily="66" charset="0"/>
                <a:cs typeface="Times New Roman" pitchFamily="18" charset="0"/>
              </a:rPr>
              <a:t>	(as applicable for each individual method). </a:t>
            </a:r>
          </a:p>
          <a:p>
            <a:pPr algn="just" defTabSz="523875"/>
            <a:r>
              <a:rPr lang="en-US" sz="2400" dirty="0" smtClean="0">
                <a:solidFill>
                  <a:schemeClr val="tx1"/>
                </a:solidFill>
                <a:latin typeface="Comic Sans MS" pitchFamily="66" charset="0"/>
                <a:cs typeface="Times New Roman" pitchFamily="18" charset="0"/>
              </a:rPr>
              <a:t>	For detailed methods of validation ICH 	guidelines may be referred.</a:t>
            </a:r>
          </a:p>
          <a:p>
            <a:pPr defTabSz="523875"/>
            <a:endParaRPr lang="en-US" sz="2400" dirty="0" smtClean="0">
              <a:solidFill>
                <a:schemeClr val="tx1"/>
              </a:solidFill>
              <a:latin typeface="Comic Sans MS" pitchFamily="66" charset="0"/>
            </a:endParaRPr>
          </a:p>
        </p:txBody>
      </p:sp>
    </p:spTree>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a:xfrm>
            <a:off x="762000" y="304800"/>
            <a:ext cx="7772400" cy="1143000"/>
          </a:xfrm>
        </p:spPr>
        <p:txBody>
          <a:bodyPr>
            <a:normAutofit fontScale="90000"/>
          </a:bodyPr>
          <a:lstStyle/>
          <a:p>
            <a:r>
              <a:rPr lang="en-US" b="1" smtClean="0">
                <a:solidFill>
                  <a:srgbClr val="FF3300"/>
                </a:solidFill>
                <a:cs typeface="Times New Roman" pitchFamily="18" charset="0"/>
              </a:rPr>
              <a:t>Calibration of Equipments and instruments</a:t>
            </a:r>
            <a:r>
              <a:rPr lang="en-US" b="1" smtClean="0">
                <a:cs typeface="Times New Roman" pitchFamily="18" charset="0"/>
              </a:rPr>
              <a:t> </a:t>
            </a:r>
          </a:p>
        </p:txBody>
      </p:sp>
      <p:sp>
        <p:nvSpPr>
          <p:cNvPr id="20483" name="Rectangle 3"/>
          <p:cNvSpPr>
            <a:spLocks noGrp="1" noChangeArrowheads="1"/>
          </p:cNvSpPr>
          <p:nvPr>
            <p:ph type="subTitle" idx="1"/>
          </p:nvPr>
        </p:nvSpPr>
        <p:spPr>
          <a:xfrm>
            <a:off x="304800" y="2209800"/>
            <a:ext cx="8458200" cy="3886200"/>
          </a:xfrm>
        </p:spPr>
        <p:txBody>
          <a:bodyPr/>
          <a:lstStyle/>
          <a:p>
            <a:pPr algn="just"/>
            <a:r>
              <a:rPr lang="en-US" sz="2400" dirty="0" smtClean="0">
                <a:solidFill>
                  <a:schemeClr val="tx1"/>
                </a:solidFill>
                <a:latin typeface="Comic Sans MS" pitchFamily="66" charset="0"/>
                <a:cs typeface="Times New Roman" pitchFamily="18" charset="0"/>
              </a:rPr>
              <a:t>Calibration is the comparison of the performance of a measuring equipment / instrument with that of standard equipment / instrument. </a:t>
            </a:r>
          </a:p>
          <a:p>
            <a:pPr algn="just"/>
            <a:endParaRPr lang="en-US" sz="2400" dirty="0" smtClean="0">
              <a:solidFill>
                <a:schemeClr val="tx1"/>
              </a:solidFill>
              <a:latin typeface="Comic Sans MS" pitchFamily="66" charset="0"/>
              <a:cs typeface="Times New Roman" pitchFamily="18" charset="0"/>
            </a:endParaRPr>
          </a:p>
          <a:p>
            <a:pPr algn="just"/>
            <a:r>
              <a:rPr lang="en-US" sz="2400" dirty="0" smtClean="0">
                <a:solidFill>
                  <a:schemeClr val="tx1"/>
                </a:solidFill>
                <a:latin typeface="Comic Sans MS" pitchFamily="66" charset="0"/>
                <a:cs typeface="Times New Roman" pitchFamily="18" charset="0"/>
              </a:rPr>
              <a:t>In a Quality Control lab, all equipments and instruments which are directly or indirectly used for measurement are to be calibrated periodically.</a:t>
            </a:r>
            <a:r>
              <a:rPr lang="en-US" sz="2400" dirty="0" smtClean="0">
                <a:solidFill>
                  <a:schemeClr val="tx1"/>
                </a:solidFill>
                <a:cs typeface="Times New Roman" pitchFamily="18" charset="0"/>
              </a:rPr>
              <a:t> </a:t>
            </a:r>
          </a:p>
          <a:p>
            <a:endParaRPr lang="en-US" sz="2400" dirty="0" smtClean="0">
              <a:solidFill>
                <a:schemeClr val="tx1"/>
              </a:solidFill>
            </a:endParaRPr>
          </a:p>
        </p:txBody>
      </p:sp>
    </p:spTree>
  </p:cSld>
  <p:clrMapOvr>
    <a:masterClrMapping/>
  </p:clrMapOvr>
  <p:transition spd="med"/>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a:xfrm>
            <a:off x="838200" y="0"/>
            <a:ext cx="7772400" cy="990600"/>
          </a:xfrm>
        </p:spPr>
        <p:txBody>
          <a:bodyPr/>
          <a:lstStyle/>
          <a:p>
            <a:r>
              <a:rPr lang="en-US" sz="4800" b="1" smtClean="0">
                <a:solidFill>
                  <a:srgbClr val="FF3300"/>
                </a:solidFill>
              </a:rPr>
              <a:t>Types of Calibration</a:t>
            </a:r>
          </a:p>
        </p:txBody>
      </p:sp>
      <p:sp>
        <p:nvSpPr>
          <p:cNvPr id="21507" name="Rectangle 3"/>
          <p:cNvSpPr>
            <a:spLocks noGrp="1" noChangeArrowheads="1"/>
          </p:cNvSpPr>
          <p:nvPr>
            <p:ph type="subTitle" idx="1"/>
          </p:nvPr>
        </p:nvSpPr>
        <p:spPr>
          <a:xfrm>
            <a:off x="0" y="1524000"/>
            <a:ext cx="8839200" cy="5334000"/>
          </a:xfrm>
        </p:spPr>
        <p:txBody>
          <a:bodyPr/>
          <a:lstStyle/>
          <a:p>
            <a:pPr marL="609600" indent="-609600" algn="just">
              <a:buFontTx/>
              <a:buAutoNum type="arabicPeriod"/>
            </a:pPr>
            <a:r>
              <a:rPr lang="en-US" sz="2400" b="1" dirty="0" smtClean="0">
                <a:solidFill>
                  <a:schemeClr val="tx1"/>
                </a:solidFill>
                <a:cs typeface="Times New Roman" pitchFamily="18" charset="0"/>
              </a:rPr>
              <a:t>Calibration by external agency:</a:t>
            </a:r>
            <a:r>
              <a:rPr lang="en-US" dirty="0" smtClean="0">
                <a:solidFill>
                  <a:schemeClr val="tx1"/>
                </a:solidFill>
              </a:rPr>
              <a:t> </a:t>
            </a:r>
          </a:p>
          <a:p>
            <a:pPr marL="609600" indent="-609600" algn="just"/>
            <a:endParaRPr lang="en-US" sz="1200" dirty="0" smtClean="0">
              <a:solidFill>
                <a:schemeClr val="tx1"/>
              </a:solidFill>
            </a:endParaRPr>
          </a:p>
          <a:p>
            <a:pPr marL="609600" indent="-609600" algn="just"/>
            <a:r>
              <a:rPr lang="en-US" sz="2200" dirty="0" smtClean="0">
                <a:solidFill>
                  <a:schemeClr val="tx1"/>
                </a:solidFill>
                <a:latin typeface="Comic Sans MS" pitchFamily="66" charset="0"/>
              </a:rPr>
              <a:t>	Some </a:t>
            </a:r>
            <a:r>
              <a:rPr lang="en-US" sz="2200" dirty="0" smtClean="0">
                <a:solidFill>
                  <a:schemeClr val="tx1"/>
                </a:solidFill>
                <a:latin typeface="Comic Sans MS" pitchFamily="66" charset="0"/>
                <a:cs typeface="Times New Roman" pitchFamily="18" charset="0"/>
              </a:rPr>
              <a:t>measuring equipments / instruments like pressure gauge, thermo dials, glass thermometers, wet and dry bulb hygrometers, balances etc. can be calibrated with the help of an NABL accredited external agency.</a:t>
            </a:r>
          </a:p>
          <a:p>
            <a:pPr marL="609600" indent="-609600" algn="just"/>
            <a:endParaRPr lang="en-US" sz="2400" dirty="0" smtClean="0">
              <a:solidFill>
                <a:schemeClr val="tx1"/>
              </a:solidFill>
              <a:latin typeface="Comic Sans MS" pitchFamily="66" charset="0"/>
              <a:cs typeface="Times New Roman" pitchFamily="18" charset="0"/>
            </a:endParaRPr>
          </a:p>
          <a:p>
            <a:pPr marL="609600" indent="-609600" algn="just">
              <a:buFontTx/>
              <a:buAutoNum type="arabicPeriod" startAt="2"/>
            </a:pPr>
            <a:r>
              <a:rPr lang="en-US" sz="2400" b="1" dirty="0" smtClean="0">
                <a:solidFill>
                  <a:schemeClr val="tx1"/>
                </a:solidFill>
                <a:cs typeface="Times New Roman" pitchFamily="18" charset="0"/>
              </a:rPr>
              <a:t>Calibration in the laboratory</a:t>
            </a:r>
            <a:r>
              <a:rPr lang="en-US" sz="2400" dirty="0" smtClean="0">
                <a:solidFill>
                  <a:schemeClr val="tx1"/>
                </a:solidFill>
                <a:cs typeface="Times New Roman" pitchFamily="18" charset="0"/>
              </a:rPr>
              <a:t> : </a:t>
            </a:r>
          </a:p>
          <a:p>
            <a:pPr marL="609600" indent="-609600" algn="just"/>
            <a:endParaRPr lang="en-US" sz="1200" dirty="0" smtClean="0">
              <a:solidFill>
                <a:schemeClr val="tx1"/>
              </a:solidFill>
              <a:cs typeface="Times New Roman" pitchFamily="18" charset="0"/>
            </a:endParaRPr>
          </a:p>
          <a:p>
            <a:pPr marL="609600" indent="-609600" algn="just"/>
            <a:r>
              <a:rPr lang="en-US" sz="2400" dirty="0" smtClean="0">
                <a:solidFill>
                  <a:schemeClr val="tx1"/>
                </a:solidFill>
                <a:cs typeface="Times New Roman" pitchFamily="18" charset="0"/>
              </a:rPr>
              <a:t>	</a:t>
            </a:r>
            <a:r>
              <a:rPr lang="en-US" sz="2200" dirty="0" smtClean="0">
                <a:solidFill>
                  <a:schemeClr val="tx1"/>
                </a:solidFill>
                <a:latin typeface="Comic Sans MS" pitchFamily="66" charset="0"/>
                <a:cs typeface="Times New Roman" pitchFamily="18" charset="0"/>
              </a:rPr>
              <a:t>Some measuring instruments like UV VIS Spectrophotometer, </a:t>
            </a:r>
            <a:r>
              <a:rPr lang="en-US" sz="2200" dirty="0" err="1" smtClean="0">
                <a:solidFill>
                  <a:schemeClr val="tx1"/>
                </a:solidFill>
                <a:latin typeface="Comic Sans MS" pitchFamily="66" charset="0"/>
                <a:cs typeface="Times New Roman" pitchFamily="18" charset="0"/>
              </a:rPr>
              <a:t>Polarimeter</a:t>
            </a:r>
            <a:r>
              <a:rPr lang="en-US" sz="2200" dirty="0" smtClean="0">
                <a:solidFill>
                  <a:schemeClr val="tx1"/>
                </a:solidFill>
                <a:latin typeface="Comic Sans MS" pitchFamily="66" charset="0"/>
                <a:cs typeface="Times New Roman" pitchFamily="18" charset="0"/>
              </a:rPr>
              <a:t> etc can be calibrated internally using methods described in pharmacopoeia. </a:t>
            </a:r>
          </a:p>
          <a:p>
            <a:pPr marL="609600" indent="-609600" algn="just"/>
            <a:endParaRPr lang="en-US" sz="2200" dirty="0" smtClean="0">
              <a:solidFill>
                <a:schemeClr val="tx1"/>
              </a:solidFill>
              <a:latin typeface="Comic Sans MS" pitchFamily="66" charset="0"/>
              <a:cs typeface="Times New Roman" pitchFamily="18" charset="0"/>
            </a:endParaRPr>
          </a:p>
          <a:p>
            <a:pPr marL="609600" indent="-609600"/>
            <a:endParaRPr lang="en-US" sz="2400" dirty="0" smtClean="0">
              <a:solidFill>
                <a:schemeClr val="tx1"/>
              </a:solidFill>
            </a:endParaRPr>
          </a:p>
        </p:txBody>
      </p:sp>
    </p:spTree>
  </p:cSld>
  <p:clrMapOvr>
    <a:masterClrMapping/>
  </p:clrMapOvr>
  <p:transition spd="med"/>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ctrTitle"/>
          </p:nvPr>
        </p:nvSpPr>
        <p:spPr>
          <a:xfrm>
            <a:off x="838200" y="0"/>
            <a:ext cx="7772400" cy="990600"/>
          </a:xfrm>
        </p:spPr>
        <p:txBody>
          <a:bodyPr/>
          <a:lstStyle/>
          <a:p>
            <a:r>
              <a:rPr lang="en-US" sz="4800" b="1" smtClean="0">
                <a:solidFill>
                  <a:srgbClr val="FF3300"/>
                </a:solidFill>
              </a:rPr>
              <a:t>Types of Calibration</a:t>
            </a:r>
          </a:p>
        </p:txBody>
      </p:sp>
      <p:sp>
        <p:nvSpPr>
          <p:cNvPr id="22531" name="Rectangle 3"/>
          <p:cNvSpPr>
            <a:spLocks noGrp="1" noChangeArrowheads="1"/>
          </p:cNvSpPr>
          <p:nvPr>
            <p:ph type="subTitle" idx="1"/>
          </p:nvPr>
        </p:nvSpPr>
        <p:spPr>
          <a:xfrm>
            <a:off x="0" y="1143000"/>
            <a:ext cx="8839200" cy="5715000"/>
          </a:xfrm>
        </p:spPr>
        <p:txBody>
          <a:bodyPr>
            <a:normAutofit/>
          </a:bodyPr>
          <a:lstStyle/>
          <a:p>
            <a:pPr marL="609600" indent="-609600" algn="just"/>
            <a:r>
              <a:rPr lang="en-US" sz="2400" b="1" dirty="0" smtClean="0">
                <a:solidFill>
                  <a:schemeClr val="tx1"/>
                </a:solidFill>
                <a:cs typeface="Times New Roman" pitchFamily="18" charset="0"/>
              </a:rPr>
              <a:t>3.    Calibration in the laboratory with the help of external agency</a:t>
            </a:r>
            <a:r>
              <a:rPr lang="en-US" sz="2400" dirty="0" smtClean="0">
                <a:solidFill>
                  <a:schemeClr val="tx1"/>
                </a:solidFill>
                <a:cs typeface="Times New Roman" pitchFamily="18" charset="0"/>
              </a:rPr>
              <a:t>  </a:t>
            </a:r>
            <a:r>
              <a:rPr lang="en-US" sz="2200" dirty="0" smtClean="0">
                <a:solidFill>
                  <a:schemeClr val="tx1"/>
                </a:solidFill>
                <a:latin typeface="Comic Sans MS" pitchFamily="66" charset="0"/>
                <a:cs typeface="Times New Roman" pitchFamily="18" charset="0"/>
              </a:rPr>
              <a:t>Certain instruments like HPLC, gas chromatograph, particle counters etc. are to be calibrated with the help of procedures described in the operating manual and/ or service manual of these instruments. </a:t>
            </a:r>
          </a:p>
          <a:p>
            <a:pPr marL="609600" indent="-609600" algn="just"/>
            <a:endParaRPr lang="en-US" sz="1200" dirty="0" smtClean="0">
              <a:solidFill>
                <a:schemeClr val="tx1"/>
              </a:solidFill>
              <a:latin typeface="Comic Sans MS" pitchFamily="66" charset="0"/>
              <a:cs typeface="Times New Roman" pitchFamily="18" charset="0"/>
            </a:endParaRPr>
          </a:p>
          <a:p>
            <a:pPr marL="609600" indent="-609600" algn="just">
              <a:buFontTx/>
              <a:buAutoNum type="arabicPeriod" startAt="4"/>
            </a:pPr>
            <a:r>
              <a:rPr lang="en-US" sz="2400" b="1" dirty="0" smtClean="0">
                <a:solidFill>
                  <a:schemeClr val="tx1"/>
                </a:solidFill>
                <a:cs typeface="Times New Roman" pitchFamily="18" charset="0"/>
              </a:rPr>
              <a:t>Calibration by Validation of the respective procedure: </a:t>
            </a:r>
          </a:p>
          <a:p>
            <a:pPr marL="609600" indent="-609600" algn="just"/>
            <a:r>
              <a:rPr lang="en-US" sz="2400" dirty="0" smtClean="0">
                <a:solidFill>
                  <a:schemeClr val="tx1"/>
                </a:solidFill>
                <a:cs typeface="Times New Roman" pitchFamily="18" charset="0"/>
              </a:rPr>
              <a:t>	</a:t>
            </a:r>
            <a:r>
              <a:rPr lang="en-US" sz="2200" dirty="0" smtClean="0">
                <a:solidFill>
                  <a:schemeClr val="tx1"/>
                </a:solidFill>
                <a:latin typeface="Comic Sans MS" pitchFamily="66" charset="0"/>
                <a:cs typeface="Times New Roman" pitchFamily="18" charset="0"/>
              </a:rPr>
              <a:t>Some equipments/ instrument may be calibrated indirectly by validation of the respective procedure. For example:</a:t>
            </a:r>
          </a:p>
          <a:p>
            <a:pPr marL="609600" indent="-609600" algn="just"/>
            <a:endParaRPr lang="en-US" sz="2200" dirty="0" smtClean="0">
              <a:solidFill>
                <a:schemeClr val="tx1"/>
              </a:solidFill>
              <a:latin typeface="Comic Sans MS" pitchFamily="66" charset="0"/>
              <a:cs typeface="Times New Roman" pitchFamily="18" charset="0"/>
            </a:endParaRPr>
          </a:p>
          <a:p>
            <a:pPr marL="990600" lvl="1" indent="-533400" algn="just">
              <a:buFont typeface="Wingdings" pitchFamily="2" charset="2"/>
              <a:buChar char="v"/>
            </a:pPr>
            <a:r>
              <a:rPr lang="en-US" sz="2000" dirty="0" smtClean="0">
                <a:solidFill>
                  <a:schemeClr val="tx1"/>
                </a:solidFill>
                <a:latin typeface="Comic Sans MS" pitchFamily="66" charset="0"/>
                <a:cs typeface="Times New Roman" pitchFamily="18" charset="0"/>
              </a:rPr>
              <a:t>Monitoring of the autoclaving process in an autoclave with the help of </a:t>
            </a:r>
            <a:r>
              <a:rPr lang="en-US" sz="2000" i="1" dirty="0" smtClean="0">
                <a:solidFill>
                  <a:schemeClr val="tx1"/>
                </a:solidFill>
                <a:latin typeface="Comic Sans MS" pitchFamily="66" charset="0"/>
                <a:cs typeface="Times New Roman" pitchFamily="18" charset="0"/>
              </a:rPr>
              <a:t>Bacillus </a:t>
            </a:r>
            <a:r>
              <a:rPr lang="en-US" sz="2000" i="1" dirty="0" err="1" smtClean="0">
                <a:solidFill>
                  <a:schemeClr val="tx1"/>
                </a:solidFill>
                <a:latin typeface="Comic Sans MS" pitchFamily="66" charset="0"/>
                <a:cs typeface="Times New Roman" pitchFamily="18" charset="0"/>
              </a:rPr>
              <a:t>stearothermophyllus</a:t>
            </a:r>
            <a:r>
              <a:rPr lang="en-US" sz="2000" dirty="0" smtClean="0">
                <a:solidFill>
                  <a:schemeClr val="tx1"/>
                </a:solidFill>
                <a:latin typeface="Comic Sans MS" pitchFamily="66" charset="0"/>
                <a:cs typeface="Times New Roman" pitchFamily="18" charset="0"/>
              </a:rPr>
              <a:t>  spore strip .</a:t>
            </a:r>
          </a:p>
          <a:p>
            <a:pPr marL="990600" lvl="1" indent="-533400" algn="just">
              <a:buFont typeface="Wingdings" pitchFamily="2" charset="2"/>
              <a:buNone/>
            </a:pPr>
            <a:endParaRPr lang="en-US" sz="1000" dirty="0" smtClean="0">
              <a:solidFill>
                <a:schemeClr val="tx1"/>
              </a:solidFill>
              <a:latin typeface="Comic Sans MS" pitchFamily="66" charset="0"/>
              <a:cs typeface="Times New Roman" pitchFamily="18" charset="0"/>
            </a:endParaRPr>
          </a:p>
          <a:p>
            <a:pPr marL="609600" indent="-609600"/>
            <a:endParaRPr lang="en-US" sz="2200" dirty="0" smtClean="0">
              <a:solidFill>
                <a:schemeClr val="tx1"/>
              </a:solidFill>
              <a:latin typeface="Comic Sans MS" pitchFamily="66" charset="0"/>
            </a:endParaRPr>
          </a:p>
        </p:txBody>
      </p:sp>
    </p:spTree>
  </p:cSld>
  <p:clrMapOvr>
    <a:masterClrMapping/>
  </p:clrMapOvr>
  <p:transition spd="med"/>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685800" y="0"/>
            <a:ext cx="7772400" cy="838200"/>
          </a:xfrm>
        </p:spPr>
        <p:txBody>
          <a:bodyPr/>
          <a:lstStyle/>
          <a:p>
            <a:r>
              <a:rPr lang="en-US" sz="4800" b="1" smtClean="0">
                <a:solidFill>
                  <a:srgbClr val="FF3300"/>
                </a:solidFill>
              </a:rPr>
              <a:t>Training</a:t>
            </a:r>
          </a:p>
        </p:txBody>
      </p:sp>
      <p:sp>
        <p:nvSpPr>
          <p:cNvPr id="23555" name="Rectangle 3"/>
          <p:cNvSpPr>
            <a:spLocks noGrp="1" noChangeArrowheads="1"/>
          </p:cNvSpPr>
          <p:nvPr>
            <p:ph type="subTitle" idx="1"/>
          </p:nvPr>
        </p:nvSpPr>
        <p:spPr>
          <a:xfrm>
            <a:off x="304800" y="914400"/>
            <a:ext cx="8534400" cy="5562600"/>
          </a:xfrm>
        </p:spPr>
        <p:txBody>
          <a:bodyPr>
            <a:normAutofit lnSpcReduction="10000"/>
          </a:bodyPr>
          <a:lstStyle/>
          <a:p>
            <a:pPr marL="609600" indent="-609600" algn="l">
              <a:tabLst>
                <a:tab pos="93663" algn="l"/>
              </a:tabLst>
            </a:pPr>
            <a:r>
              <a:rPr lang="en-US" sz="2400" dirty="0" smtClean="0">
                <a:solidFill>
                  <a:schemeClr val="tx1"/>
                </a:solidFill>
                <a:cs typeface="Times New Roman" pitchFamily="18" charset="0"/>
              </a:rPr>
              <a:t>		</a:t>
            </a:r>
            <a:r>
              <a:rPr lang="en-US" sz="2400" b="1" dirty="0" smtClean="0">
                <a:solidFill>
                  <a:schemeClr val="tx1"/>
                </a:solidFill>
                <a:cs typeface="Times New Roman" pitchFamily="18" charset="0"/>
              </a:rPr>
              <a:t>All laboratory personnel (managers, supervisory staffs, analysts, technicians, helpers and others) should have regular training and </a:t>
            </a:r>
            <a:r>
              <a:rPr lang="en-US" sz="2400" b="1" dirty="0" err="1" smtClean="0">
                <a:solidFill>
                  <a:schemeClr val="tx1"/>
                </a:solidFill>
                <a:cs typeface="Times New Roman" pitchFamily="18" charset="0"/>
              </a:rPr>
              <a:t>updation</a:t>
            </a:r>
            <a:r>
              <a:rPr lang="en-US" sz="2400" b="1" dirty="0" smtClean="0">
                <a:solidFill>
                  <a:schemeClr val="tx1"/>
                </a:solidFill>
                <a:cs typeface="Times New Roman" pitchFamily="18" charset="0"/>
              </a:rPr>
              <a:t>.</a:t>
            </a:r>
            <a:r>
              <a:rPr lang="en-US" sz="2400" dirty="0" smtClean="0">
                <a:solidFill>
                  <a:schemeClr val="tx1"/>
                </a:solidFill>
                <a:cs typeface="Times New Roman" pitchFamily="18" charset="0"/>
              </a:rPr>
              <a:t> </a:t>
            </a:r>
          </a:p>
          <a:p>
            <a:pPr marL="609600" indent="-609600" algn="l">
              <a:tabLst>
                <a:tab pos="93663" algn="l"/>
              </a:tabLst>
            </a:pPr>
            <a:endParaRPr lang="en-US" sz="1400" dirty="0" smtClean="0">
              <a:solidFill>
                <a:schemeClr val="tx1"/>
              </a:solidFill>
              <a:cs typeface="Times New Roman" pitchFamily="18" charset="0"/>
            </a:endParaRPr>
          </a:p>
          <a:p>
            <a:pPr marL="609600" indent="-609600" algn="l">
              <a:tabLst>
                <a:tab pos="93663" algn="l"/>
              </a:tabLst>
            </a:pPr>
            <a:r>
              <a:rPr lang="en-US" sz="2800" b="1" dirty="0" smtClean="0">
                <a:solidFill>
                  <a:schemeClr val="tx1"/>
                </a:solidFill>
                <a:cs typeface="Times New Roman" pitchFamily="18" charset="0"/>
              </a:rPr>
              <a:t>Training can be of two types –</a:t>
            </a:r>
            <a:r>
              <a:rPr lang="en-US" sz="2800" dirty="0" smtClean="0">
                <a:solidFill>
                  <a:schemeClr val="tx1"/>
                </a:solidFill>
                <a:cs typeface="Times New Roman" pitchFamily="18" charset="0"/>
              </a:rPr>
              <a:t> </a:t>
            </a:r>
          </a:p>
          <a:p>
            <a:pPr marL="609600" indent="-609600" algn="l">
              <a:tabLst>
                <a:tab pos="93663" algn="l"/>
              </a:tabLst>
            </a:pPr>
            <a:endParaRPr lang="en-US" sz="1600" dirty="0" smtClean="0">
              <a:solidFill>
                <a:schemeClr val="tx1"/>
              </a:solidFill>
              <a:cs typeface="Times New Roman" pitchFamily="18" charset="0"/>
            </a:endParaRPr>
          </a:p>
          <a:p>
            <a:pPr marL="609600" indent="-609600" algn="l">
              <a:buFontTx/>
              <a:buAutoNum type="arabicPeriod"/>
              <a:tabLst>
                <a:tab pos="93663" algn="l"/>
              </a:tabLst>
            </a:pPr>
            <a:r>
              <a:rPr lang="en-US" sz="2400" b="1" dirty="0" smtClean="0">
                <a:solidFill>
                  <a:schemeClr val="tx1"/>
                </a:solidFill>
                <a:latin typeface="Comic Sans MS" pitchFamily="66" charset="0"/>
                <a:cs typeface="Times New Roman" pitchFamily="18" charset="0"/>
              </a:rPr>
              <a:t>Formal training :</a:t>
            </a:r>
            <a:r>
              <a:rPr lang="en-US" sz="2400" dirty="0" smtClean="0">
                <a:solidFill>
                  <a:schemeClr val="tx1"/>
                </a:solidFill>
                <a:latin typeface="Comic Sans MS" pitchFamily="66" charset="0"/>
                <a:cs typeface="Times New Roman" pitchFamily="18" charset="0"/>
              </a:rPr>
              <a:t>  This may cover different topics like analytical chemistry, statistical techniques, microbial techniques, instrumental techniques, electronic data processing, documentation etc. </a:t>
            </a:r>
          </a:p>
          <a:p>
            <a:pPr marL="609600" indent="-609600" algn="l">
              <a:tabLst>
                <a:tab pos="93663" algn="l"/>
              </a:tabLst>
            </a:pPr>
            <a:endParaRPr lang="en-US" sz="2400" dirty="0" smtClean="0">
              <a:solidFill>
                <a:schemeClr val="tx1"/>
              </a:solidFill>
              <a:latin typeface="Comic Sans MS" pitchFamily="66" charset="0"/>
              <a:cs typeface="Times New Roman" pitchFamily="18" charset="0"/>
            </a:endParaRPr>
          </a:p>
          <a:p>
            <a:pPr marL="609600" indent="-609600" algn="l">
              <a:buFontTx/>
              <a:buAutoNum type="arabicPeriod"/>
              <a:tabLst>
                <a:tab pos="93663" algn="l"/>
              </a:tabLst>
            </a:pPr>
            <a:r>
              <a:rPr lang="en-US" sz="2400" b="1" dirty="0" smtClean="0">
                <a:solidFill>
                  <a:schemeClr val="tx1"/>
                </a:solidFill>
                <a:latin typeface="Comic Sans MS" pitchFamily="66" charset="0"/>
                <a:cs typeface="Times New Roman" pitchFamily="18" charset="0"/>
              </a:rPr>
              <a:t>Informal training :</a:t>
            </a:r>
            <a:r>
              <a:rPr lang="en-US" sz="2400" dirty="0" smtClean="0">
                <a:solidFill>
                  <a:schemeClr val="tx1"/>
                </a:solidFill>
                <a:latin typeface="Comic Sans MS" pitchFamily="66" charset="0"/>
                <a:cs typeface="Times New Roman" pitchFamily="18" charset="0"/>
              </a:rPr>
              <a:t> Informal or on the job training involves laboratory skills .</a:t>
            </a:r>
          </a:p>
          <a:p>
            <a:pPr marL="609600" indent="-609600">
              <a:tabLst>
                <a:tab pos="93663" algn="l"/>
              </a:tabLst>
            </a:pPr>
            <a:endParaRPr lang="en-US" sz="2400" b="1" dirty="0" smtClean="0">
              <a:solidFill>
                <a:schemeClr val="tx1"/>
              </a:solidFill>
              <a:latin typeface="Comic Sans MS" pitchFamily="66" charset="0"/>
              <a:cs typeface="Times New Roman" pitchFamily="18" charset="0"/>
            </a:endParaRPr>
          </a:p>
          <a:p>
            <a:pPr marL="609600" indent="-609600">
              <a:tabLst>
                <a:tab pos="93663" algn="l"/>
              </a:tabLst>
            </a:pPr>
            <a:r>
              <a:rPr lang="en-US" sz="2400" dirty="0" smtClean="0">
                <a:solidFill>
                  <a:schemeClr val="tx1"/>
                </a:solidFill>
                <a:latin typeface="Comic Sans MS" pitchFamily="66" charset="0"/>
                <a:cs typeface="Times New Roman" pitchFamily="18" charset="0"/>
              </a:rPr>
              <a:t>Records of training must be kept.</a:t>
            </a:r>
            <a:r>
              <a:rPr lang="en-US" sz="2400" b="1" dirty="0" smtClean="0">
                <a:solidFill>
                  <a:schemeClr val="tx1"/>
                </a:solidFill>
                <a:latin typeface="Comic Sans MS" pitchFamily="66" charset="0"/>
              </a:rPr>
              <a:t> </a:t>
            </a:r>
          </a:p>
        </p:txBody>
      </p:sp>
    </p:spTree>
  </p:cSld>
  <p:clrMapOvr>
    <a:masterClrMapping/>
  </p:clrMapOvr>
  <p:transition spd="med"/>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838200" y="0"/>
            <a:ext cx="7772400" cy="762000"/>
          </a:xfrm>
        </p:spPr>
        <p:txBody>
          <a:bodyPr>
            <a:normAutofit/>
          </a:bodyPr>
          <a:lstStyle/>
          <a:p>
            <a:r>
              <a:rPr lang="en-US" b="1" smtClean="0">
                <a:solidFill>
                  <a:srgbClr val="FF3300"/>
                </a:solidFill>
                <a:cs typeface="Times New Roman" pitchFamily="18" charset="0"/>
              </a:rPr>
              <a:t>Documentation &amp; Records</a:t>
            </a:r>
            <a:r>
              <a:rPr lang="en-US" b="1" smtClean="0">
                <a:cs typeface="Times New Roman" pitchFamily="18" charset="0"/>
              </a:rPr>
              <a:t> </a:t>
            </a:r>
          </a:p>
        </p:txBody>
      </p:sp>
      <p:sp>
        <p:nvSpPr>
          <p:cNvPr id="24579" name="Rectangle 3"/>
          <p:cNvSpPr>
            <a:spLocks noGrp="1" noChangeArrowheads="1"/>
          </p:cNvSpPr>
          <p:nvPr>
            <p:ph type="subTitle" idx="1"/>
          </p:nvPr>
        </p:nvSpPr>
        <p:spPr>
          <a:xfrm>
            <a:off x="0" y="762000"/>
            <a:ext cx="9144000" cy="5791200"/>
          </a:xfrm>
        </p:spPr>
        <p:txBody>
          <a:bodyPr>
            <a:normAutofit lnSpcReduction="10000"/>
          </a:bodyPr>
          <a:lstStyle/>
          <a:p>
            <a:pPr marL="93663" indent="-93663" algn="just"/>
            <a:r>
              <a:rPr lang="en-US" sz="2000" b="1" dirty="0" smtClean="0">
                <a:solidFill>
                  <a:schemeClr val="tx1"/>
                </a:solidFill>
                <a:cs typeface="Times New Roman" pitchFamily="18" charset="0"/>
              </a:rPr>
              <a:t>Usual Document and records with which Q C Laboratory has to deal with are –</a:t>
            </a:r>
          </a:p>
          <a:p>
            <a:pPr marL="93663" indent="-93663" algn="just">
              <a:buFont typeface="Wingdings" pitchFamily="2" charset="2"/>
              <a:buChar char="v"/>
            </a:pPr>
            <a:r>
              <a:rPr lang="en-US" sz="1800" dirty="0" smtClean="0">
                <a:solidFill>
                  <a:schemeClr val="tx1"/>
                </a:solidFill>
                <a:latin typeface="Comic Sans MS" pitchFamily="66" charset="0"/>
                <a:cs typeface="Times New Roman" pitchFamily="18" charset="0"/>
              </a:rPr>
              <a:t>  Specification </a:t>
            </a:r>
          </a:p>
          <a:p>
            <a:pPr marL="93663" indent="-93663" algn="just">
              <a:buFont typeface="Wingdings" pitchFamily="2" charset="2"/>
              <a:buChar char="v"/>
            </a:pPr>
            <a:r>
              <a:rPr lang="en-US" sz="1800" dirty="0" smtClean="0">
                <a:solidFill>
                  <a:schemeClr val="tx1"/>
                </a:solidFill>
                <a:latin typeface="Comic Sans MS" pitchFamily="66" charset="0"/>
                <a:cs typeface="Times New Roman" pitchFamily="18" charset="0"/>
              </a:rPr>
              <a:t>  Test Procedure</a:t>
            </a:r>
          </a:p>
          <a:p>
            <a:pPr marL="93663" indent="-93663" algn="just">
              <a:buFont typeface="Wingdings" pitchFamily="2" charset="2"/>
              <a:buChar char="v"/>
            </a:pPr>
            <a:r>
              <a:rPr lang="en-US" sz="1800" dirty="0" smtClean="0">
                <a:solidFill>
                  <a:schemeClr val="tx1"/>
                </a:solidFill>
                <a:latin typeface="Comic Sans MS" pitchFamily="66" charset="0"/>
                <a:cs typeface="Times New Roman" pitchFamily="18" charset="0"/>
              </a:rPr>
              <a:t>  Standard Operating Procedures </a:t>
            </a:r>
          </a:p>
          <a:p>
            <a:pPr marL="93663" indent="-93663" algn="just">
              <a:buFont typeface="Wingdings" pitchFamily="2" charset="2"/>
              <a:buChar char="v"/>
            </a:pPr>
            <a:r>
              <a:rPr lang="en-US" sz="1800" dirty="0" smtClean="0">
                <a:solidFill>
                  <a:schemeClr val="tx1"/>
                </a:solidFill>
                <a:latin typeface="Comic Sans MS" pitchFamily="66" charset="0"/>
                <a:cs typeface="Times New Roman" pitchFamily="18" charset="0"/>
              </a:rPr>
              <a:t>  Certificate of Analysis with relevant Test Protocols </a:t>
            </a:r>
          </a:p>
          <a:p>
            <a:pPr marL="93663" indent="-93663" algn="just">
              <a:buFont typeface="Wingdings" pitchFamily="2" charset="2"/>
              <a:buChar char="v"/>
            </a:pPr>
            <a:r>
              <a:rPr lang="en-US" sz="1800" dirty="0" smtClean="0">
                <a:solidFill>
                  <a:schemeClr val="tx1"/>
                </a:solidFill>
                <a:latin typeface="Comic Sans MS" pitchFamily="66" charset="0"/>
                <a:cs typeface="Times New Roman" pitchFamily="18" charset="0"/>
              </a:rPr>
              <a:t>  Sample Register</a:t>
            </a:r>
          </a:p>
          <a:p>
            <a:pPr marL="93663" indent="-93663" algn="just">
              <a:buFont typeface="Wingdings" pitchFamily="2" charset="2"/>
              <a:buChar char="v"/>
            </a:pPr>
            <a:r>
              <a:rPr lang="en-US" sz="1800" dirty="0" smtClean="0">
                <a:solidFill>
                  <a:schemeClr val="tx1"/>
                </a:solidFill>
                <a:latin typeface="Comic Sans MS" pitchFamily="66" charset="0"/>
                <a:cs typeface="Times New Roman" pitchFamily="18" charset="0"/>
              </a:rPr>
              <a:t>  Register for Reference Standards &amp; Reference Cultures </a:t>
            </a:r>
          </a:p>
          <a:p>
            <a:pPr marL="93663" indent="-93663" algn="just">
              <a:buFont typeface="Wingdings" pitchFamily="2" charset="2"/>
              <a:buChar char="v"/>
            </a:pPr>
            <a:r>
              <a:rPr lang="en-US" sz="1800" dirty="0" smtClean="0">
                <a:solidFill>
                  <a:schemeClr val="tx1"/>
                </a:solidFill>
                <a:latin typeface="Comic Sans MS" pitchFamily="66" charset="0"/>
                <a:cs typeface="Times New Roman" pitchFamily="18" charset="0"/>
              </a:rPr>
              <a:t>  Calibration Records</a:t>
            </a:r>
          </a:p>
          <a:p>
            <a:pPr marL="93663" indent="-93663" algn="just">
              <a:buFont typeface="Wingdings" pitchFamily="2" charset="2"/>
              <a:buChar char="v"/>
            </a:pPr>
            <a:r>
              <a:rPr lang="en-US" sz="1800" dirty="0" smtClean="0">
                <a:solidFill>
                  <a:schemeClr val="tx1"/>
                </a:solidFill>
                <a:latin typeface="Comic Sans MS" pitchFamily="66" charset="0"/>
                <a:cs typeface="Times New Roman" pitchFamily="18" charset="0"/>
              </a:rPr>
              <a:t>  Validation Records</a:t>
            </a:r>
          </a:p>
          <a:p>
            <a:pPr marL="93663" indent="-93663" algn="just">
              <a:buFont typeface="Wingdings" pitchFamily="2" charset="2"/>
              <a:buChar char="v"/>
            </a:pPr>
            <a:r>
              <a:rPr lang="en-US" sz="1800" dirty="0" smtClean="0">
                <a:solidFill>
                  <a:schemeClr val="tx1"/>
                </a:solidFill>
                <a:latin typeface="Comic Sans MS" pitchFamily="66" charset="0"/>
                <a:cs typeface="Times New Roman" pitchFamily="18" charset="0"/>
              </a:rPr>
              <a:t>  Training Records</a:t>
            </a:r>
          </a:p>
          <a:p>
            <a:pPr marL="93663" indent="-93663" algn="just">
              <a:buFont typeface="Wingdings" pitchFamily="2" charset="2"/>
              <a:buChar char="v"/>
            </a:pPr>
            <a:r>
              <a:rPr lang="en-US" sz="1800" dirty="0" smtClean="0">
                <a:solidFill>
                  <a:schemeClr val="tx1"/>
                </a:solidFill>
                <a:latin typeface="Comic Sans MS" pitchFamily="66" charset="0"/>
                <a:cs typeface="Times New Roman" pitchFamily="18" charset="0"/>
              </a:rPr>
              <a:t>  Records for Retained samples (Both finished products &amp; active raw materials)</a:t>
            </a:r>
          </a:p>
          <a:p>
            <a:pPr marL="93663" indent="-93663" algn="just">
              <a:buFont typeface="Wingdings" pitchFamily="2" charset="2"/>
              <a:buChar char="v"/>
            </a:pPr>
            <a:r>
              <a:rPr lang="en-US" sz="1800" dirty="0" smtClean="0">
                <a:solidFill>
                  <a:schemeClr val="tx1"/>
                </a:solidFill>
                <a:latin typeface="Comic Sans MS" pitchFamily="66" charset="0"/>
                <a:cs typeface="Times New Roman" pitchFamily="18" charset="0"/>
              </a:rPr>
              <a:t>  Records pertaining to the preparation of solutions of reference standards,   volumetric solutions and other reagents.</a:t>
            </a:r>
          </a:p>
          <a:p>
            <a:pPr marL="93663" indent="-93663" algn="just">
              <a:buFont typeface="Wingdings" pitchFamily="2" charset="2"/>
              <a:buChar char="v"/>
            </a:pPr>
            <a:r>
              <a:rPr lang="en-US" sz="1800" dirty="0" smtClean="0">
                <a:solidFill>
                  <a:schemeClr val="tx1"/>
                </a:solidFill>
                <a:latin typeface="Comic Sans MS" pitchFamily="66" charset="0"/>
                <a:cs typeface="Times New Roman" pitchFamily="18" charset="0"/>
              </a:rPr>
              <a:t>  Log book for instruments &amp; equipments.</a:t>
            </a:r>
          </a:p>
          <a:p>
            <a:pPr marL="93663" indent="-93663" algn="just"/>
            <a:r>
              <a:rPr lang="en-US" sz="1800" dirty="0" smtClean="0">
                <a:solidFill>
                  <a:schemeClr val="tx1"/>
                </a:solidFill>
                <a:latin typeface="Comic Sans MS" pitchFamily="66" charset="0"/>
                <a:cs typeface="Times New Roman" pitchFamily="18" charset="0"/>
              </a:rPr>
              <a:t> </a:t>
            </a:r>
          </a:p>
          <a:p>
            <a:pPr marL="93663" indent="-93663" algn="just"/>
            <a:r>
              <a:rPr lang="en-US" sz="1800" dirty="0" smtClean="0">
                <a:solidFill>
                  <a:schemeClr val="tx1"/>
                </a:solidFill>
                <a:latin typeface="Comic Sans MS" pitchFamily="66" charset="0"/>
                <a:cs typeface="Times New Roman" pitchFamily="18" charset="0"/>
              </a:rPr>
              <a:t>All documents are to be reviewed periodically and updated whenever required. Records should be maintained in such a manner that these are always traceable. If required help of electronic data processing system may be taken.</a:t>
            </a:r>
            <a:endParaRPr lang="en-US" sz="1800" dirty="0" smtClean="0">
              <a:solidFill>
                <a:schemeClr val="tx1"/>
              </a:solidFill>
              <a:latin typeface="Comic Sans MS" pitchFamily="66" charset="0"/>
            </a:endParaRPr>
          </a:p>
        </p:txBody>
      </p:sp>
    </p:spTree>
  </p:cSld>
  <p:clrMapOvr>
    <a:masterClrMapping/>
  </p:clrMapOvr>
  <p:transition spd="med"/>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ctrTitle"/>
          </p:nvPr>
        </p:nvSpPr>
        <p:spPr>
          <a:xfrm>
            <a:off x="762000" y="0"/>
            <a:ext cx="7772400" cy="990600"/>
          </a:xfrm>
        </p:spPr>
        <p:txBody>
          <a:bodyPr/>
          <a:lstStyle/>
          <a:p>
            <a:r>
              <a:rPr lang="en-US" sz="4800" b="1" smtClean="0">
                <a:solidFill>
                  <a:srgbClr val="FF3300"/>
                </a:solidFill>
                <a:cs typeface="Times New Roman" pitchFamily="18" charset="0"/>
              </a:rPr>
              <a:t>Safety</a:t>
            </a:r>
            <a:r>
              <a:rPr lang="en-US" smtClean="0"/>
              <a:t> </a:t>
            </a:r>
          </a:p>
        </p:txBody>
      </p:sp>
      <p:sp>
        <p:nvSpPr>
          <p:cNvPr id="25603" name="Rectangle 3"/>
          <p:cNvSpPr>
            <a:spLocks noGrp="1" noChangeArrowheads="1"/>
          </p:cNvSpPr>
          <p:nvPr>
            <p:ph type="subTitle" idx="1"/>
          </p:nvPr>
        </p:nvSpPr>
        <p:spPr>
          <a:xfrm>
            <a:off x="304800" y="914400"/>
            <a:ext cx="8534400" cy="5410200"/>
          </a:xfrm>
        </p:spPr>
        <p:txBody>
          <a:bodyPr>
            <a:normAutofit lnSpcReduction="10000"/>
          </a:bodyPr>
          <a:lstStyle/>
          <a:p>
            <a:pPr algn="just"/>
            <a:r>
              <a:rPr lang="en-US" sz="2200" dirty="0" smtClean="0">
                <a:solidFill>
                  <a:schemeClr val="tx1"/>
                </a:solidFill>
                <a:latin typeface="Comic Sans MS" pitchFamily="66" charset="0"/>
                <a:cs typeface="Times New Roman" pitchFamily="18" charset="0"/>
              </a:rPr>
              <a:t>In the Quality Control Laboratory, one has to handle a no of hazardous, poisonous and inflammable chemicals and also pathogenic organisms. Hence the adoption of proper safety measure and use of safety devices are of paramount importance. </a:t>
            </a:r>
          </a:p>
          <a:p>
            <a:pPr algn="just"/>
            <a:endParaRPr lang="en-US" sz="1200" dirty="0" smtClean="0">
              <a:solidFill>
                <a:schemeClr val="tx1"/>
              </a:solidFill>
              <a:latin typeface="Comic Sans MS" pitchFamily="66" charset="0"/>
              <a:cs typeface="Times New Roman" pitchFamily="18" charset="0"/>
            </a:endParaRPr>
          </a:p>
          <a:p>
            <a:pPr algn="just"/>
            <a:r>
              <a:rPr lang="en-US" sz="2200" dirty="0" smtClean="0">
                <a:solidFill>
                  <a:schemeClr val="tx1"/>
                </a:solidFill>
                <a:latin typeface="Comic Sans MS" pitchFamily="66" charset="0"/>
                <a:cs typeface="Times New Roman" pitchFamily="18" charset="0"/>
              </a:rPr>
              <a:t>The use of mask, gloves, face shields, aprons, gumboots etc. should be made compulsory in the handling of corrosive chemicals. There should be adequate fire fighting arrangements in the laboratory and personnel should be given proper training for fire fighting.</a:t>
            </a:r>
          </a:p>
          <a:p>
            <a:pPr algn="just"/>
            <a:r>
              <a:rPr lang="en-US" sz="2200" dirty="0" smtClean="0">
                <a:solidFill>
                  <a:schemeClr val="tx1"/>
                </a:solidFill>
                <a:latin typeface="Comic Sans MS" pitchFamily="66" charset="0"/>
                <a:cs typeface="Times New Roman" pitchFamily="18" charset="0"/>
              </a:rPr>
              <a:t> </a:t>
            </a:r>
          </a:p>
          <a:p>
            <a:pPr algn="just"/>
            <a:r>
              <a:rPr lang="en-US" sz="2200" dirty="0" smtClean="0">
                <a:solidFill>
                  <a:schemeClr val="tx1"/>
                </a:solidFill>
                <a:latin typeface="Comic Sans MS" pitchFamily="66" charset="0"/>
                <a:cs typeface="Times New Roman" pitchFamily="18" charset="0"/>
              </a:rPr>
              <a:t>Training for other safety measures should be imparted regularly and records of these training should be maintained. Microbial residues should be regularly destroyed by autoclaving and records maintained. </a:t>
            </a:r>
          </a:p>
          <a:p>
            <a:endParaRPr lang="en-US" sz="2200" dirty="0" smtClean="0">
              <a:solidFill>
                <a:schemeClr val="tx1"/>
              </a:solidFill>
              <a:latin typeface="Comic Sans MS" pitchFamily="66" charset="0"/>
            </a:endParaRPr>
          </a:p>
        </p:txBody>
      </p:sp>
    </p:spTree>
  </p:cSld>
  <p:clrMapOvr>
    <a:masterClrMapping/>
  </p:clrMapOvr>
  <p:transition spd="med"/>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sz="2800" b="1">
                <a:latin typeface="Arial" pitchFamily="34" charset="0"/>
                <a:cs typeface="Arial" pitchFamily="34" charset="0"/>
              </a:rPr>
              <a:t>A General Checklist for GLP Implementation </a:t>
            </a:r>
            <a:r>
              <a:rPr lang="en-US" sz="2800" b="1">
                <a:latin typeface="Arial" pitchFamily="34" charset="0"/>
                <a:ea typeface="Arial Unicode MS" pitchFamily="34" charset="-128"/>
                <a:cs typeface="Arial Unicode MS" pitchFamily="34" charset="-128"/>
              </a:rPr>
              <a:t/>
            </a:r>
            <a:br>
              <a:rPr lang="en-US" sz="2800" b="1">
                <a:latin typeface="Arial" pitchFamily="34" charset="0"/>
                <a:ea typeface="Arial Unicode MS" pitchFamily="34" charset="-128"/>
                <a:cs typeface="Arial Unicode MS" pitchFamily="34" charset="-128"/>
              </a:rPr>
            </a:br>
            <a:endParaRPr lang="en-US" sz="2800" b="1">
              <a:latin typeface="Arial" pitchFamily="34" charset="0"/>
              <a:ea typeface="Arial Unicode MS" pitchFamily="34" charset="-128"/>
              <a:cs typeface="Arial Unicode MS" pitchFamily="34" charset="-128"/>
            </a:endParaRPr>
          </a:p>
        </p:txBody>
      </p:sp>
      <p:sp>
        <p:nvSpPr>
          <p:cNvPr id="54275" name="Rectangle 3"/>
          <p:cNvSpPr>
            <a:spLocks noGrp="1" noChangeArrowheads="1"/>
          </p:cNvSpPr>
          <p:nvPr>
            <p:ph idx="1"/>
          </p:nvPr>
        </p:nvSpPr>
        <p:spPr/>
        <p:txBody>
          <a:bodyPr>
            <a:normAutofit fontScale="92500" lnSpcReduction="10000"/>
          </a:bodyPr>
          <a:lstStyle/>
          <a:p>
            <a:r>
              <a:rPr lang="en-US" b="1" dirty="0" smtClean="0">
                <a:latin typeface="Arial" pitchFamily="34" charset="0"/>
                <a:cs typeface="Times New Roman" pitchFamily="18" charset="0"/>
              </a:rPr>
              <a:t>(1)Good </a:t>
            </a:r>
            <a:r>
              <a:rPr lang="en-US" b="1" dirty="0">
                <a:latin typeface="Arial" pitchFamily="34" charset="0"/>
                <a:cs typeface="Times New Roman" pitchFamily="18" charset="0"/>
              </a:rPr>
              <a:t>house-keeping, </a:t>
            </a:r>
            <a:endParaRPr lang="en-US" b="1" dirty="0" smtClean="0">
              <a:latin typeface="Arial" pitchFamily="34" charset="0"/>
              <a:cs typeface="Times New Roman" pitchFamily="18" charset="0"/>
            </a:endParaRPr>
          </a:p>
          <a:p>
            <a:r>
              <a:rPr lang="en-US" b="1" dirty="0" smtClean="0">
                <a:latin typeface="Arial" pitchFamily="34" charset="0"/>
                <a:cs typeface="Times New Roman" pitchFamily="18" charset="0"/>
              </a:rPr>
              <a:t>(</a:t>
            </a:r>
            <a:r>
              <a:rPr lang="en-US" b="1" dirty="0">
                <a:latin typeface="Arial" pitchFamily="34" charset="0"/>
                <a:cs typeface="Times New Roman" pitchFamily="18" charset="0"/>
              </a:rPr>
              <a:t>2) Quality Manual/Documentation, </a:t>
            </a:r>
            <a:endParaRPr lang="en-US" b="1" dirty="0" smtClean="0">
              <a:latin typeface="Arial" pitchFamily="34" charset="0"/>
              <a:cs typeface="Times New Roman" pitchFamily="18" charset="0"/>
            </a:endParaRPr>
          </a:p>
          <a:p>
            <a:r>
              <a:rPr lang="en-US" b="1" dirty="0" smtClean="0">
                <a:latin typeface="Arial" pitchFamily="34" charset="0"/>
                <a:cs typeface="Times New Roman" pitchFamily="18" charset="0"/>
              </a:rPr>
              <a:t>(</a:t>
            </a:r>
            <a:r>
              <a:rPr lang="en-US" b="1" dirty="0">
                <a:latin typeface="Arial" pitchFamily="34" charset="0"/>
                <a:cs typeface="Times New Roman" pitchFamily="18" charset="0"/>
              </a:rPr>
              <a:t>3) Quality Policy, </a:t>
            </a:r>
            <a:endParaRPr lang="en-US" b="1" dirty="0" smtClean="0">
              <a:latin typeface="Arial" pitchFamily="34" charset="0"/>
              <a:cs typeface="Times New Roman" pitchFamily="18" charset="0"/>
            </a:endParaRPr>
          </a:p>
          <a:p>
            <a:r>
              <a:rPr lang="en-US" b="1" dirty="0" smtClean="0">
                <a:latin typeface="Arial" pitchFamily="34" charset="0"/>
                <a:cs typeface="Times New Roman" pitchFamily="18" charset="0"/>
              </a:rPr>
              <a:t>(</a:t>
            </a:r>
            <a:r>
              <a:rPr lang="en-US" b="1" dirty="0">
                <a:latin typeface="Arial" pitchFamily="34" charset="0"/>
                <a:cs typeface="Times New Roman" pitchFamily="18" charset="0"/>
              </a:rPr>
              <a:t>4) </a:t>
            </a:r>
            <a:r>
              <a:rPr lang="en-US" b="1" dirty="0" smtClean="0">
                <a:latin typeface="Arial" pitchFamily="34" charset="0"/>
                <a:cs typeface="Times New Roman" pitchFamily="18" charset="0"/>
              </a:rPr>
              <a:t>Method </a:t>
            </a:r>
            <a:r>
              <a:rPr lang="en-US" b="1" dirty="0">
                <a:latin typeface="Arial" pitchFamily="34" charset="0"/>
                <a:cs typeface="Times New Roman" pitchFamily="18" charset="0"/>
              </a:rPr>
              <a:t>Validation, </a:t>
            </a:r>
            <a:endParaRPr lang="en-US" b="1" dirty="0" smtClean="0">
              <a:latin typeface="Arial" pitchFamily="34" charset="0"/>
              <a:cs typeface="Times New Roman" pitchFamily="18" charset="0"/>
            </a:endParaRPr>
          </a:p>
          <a:p>
            <a:r>
              <a:rPr lang="en-US" b="1" dirty="0" smtClean="0">
                <a:latin typeface="Arial" pitchFamily="34" charset="0"/>
                <a:cs typeface="Times New Roman" pitchFamily="18" charset="0"/>
              </a:rPr>
              <a:t>(</a:t>
            </a:r>
            <a:r>
              <a:rPr lang="en-US" b="1" dirty="0">
                <a:latin typeface="Arial" pitchFamily="34" charset="0"/>
                <a:cs typeface="Times New Roman" pitchFamily="18" charset="0"/>
              </a:rPr>
              <a:t>5) Instrumental Validation, </a:t>
            </a:r>
            <a:endParaRPr lang="en-US" b="1" dirty="0" smtClean="0">
              <a:latin typeface="Arial" pitchFamily="34" charset="0"/>
              <a:cs typeface="Times New Roman" pitchFamily="18" charset="0"/>
            </a:endParaRPr>
          </a:p>
          <a:p>
            <a:r>
              <a:rPr lang="en-US" b="1" dirty="0" smtClean="0">
                <a:latin typeface="Arial" pitchFamily="34" charset="0"/>
                <a:cs typeface="Times New Roman" pitchFamily="18" charset="0"/>
              </a:rPr>
              <a:t>(</a:t>
            </a:r>
            <a:r>
              <a:rPr lang="en-US" b="1" dirty="0">
                <a:latin typeface="Arial" pitchFamily="34" charset="0"/>
                <a:cs typeface="Times New Roman" pitchFamily="18" charset="0"/>
              </a:rPr>
              <a:t>6) System Suitability Tests, </a:t>
            </a:r>
            <a:endParaRPr lang="en-US" b="1" dirty="0" smtClean="0">
              <a:latin typeface="Arial" pitchFamily="34" charset="0"/>
              <a:cs typeface="Times New Roman" pitchFamily="18" charset="0"/>
            </a:endParaRPr>
          </a:p>
          <a:p>
            <a:r>
              <a:rPr lang="en-US" b="1" dirty="0" smtClean="0">
                <a:latin typeface="Arial" pitchFamily="34" charset="0"/>
                <a:cs typeface="Times New Roman" pitchFamily="18" charset="0"/>
              </a:rPr>
              <a:t>(</a:t>
            </a:r>
            <a:r>
              <a:rPr lang="en-US" b="1" dirty="0">
                <a:latin typeface="Arial" pitchFamily="34" charset="0"/>
                <a:cs typeface="Times New Roman" pitchFamily="18" charset="0"/>
              </a:rPr>
              <a:t>7) Calibration of </a:t>
            </a:r>
            <a:r>
              <a:rPr lang="en-US" b="1" dirty="0" smtClean="0">
                <a:latin typeface="Arial" pitchFamily="34" charset="0"/>
                <a:cs typeface="Times New Roman" pitchFamily="18" charset="0"/>
              </a:rPr>
              <a:t> Equipments/Instruments</a:t>
            </a:r>
            <a:r>
              <a:rPr lang="en-US" b="1" dirty="0">
                <a:latin typeface="Arial" pitchFamily="34" charset="0"/>
                <a:cs typeface="Times New Roman" pitchFamily="18" charset="0"/>
              </a:rPr>
              <a:t>/ Calibration Schedules/Traceability, </a:t>
            </a:r>
          </a:p>
        </p:txBody>
      </p:sp>
    </p:spTree>
  </p:cSld>
  <p:clrMapOvr>
    <a:masterClrMapping/>
  </p:clrMapOvr>
  <p:transition spd="med"/>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b="1"/>
              <a:t>Checklist for GLP</a:t>
            </a:r>
          </a:p>
        </p:txBody>
      </p:sp>
      <p:sp>
        <p:nvSpPr>
          <p:cNvPr id="55299" name="Rectangle 3"/>
          <p:cNvSpPr>
            <a:spLocks noGrp="1" noChangeArrowheads="1"/>
          </p:cNvSpPr>
          <p:nvPr>
            <p:ph idx="1"/>
          </p:nvPr>
        </p:nvSpPr>
        <p:spPr/>
        <p:txBody>
          <a:bodyPr>
            <a:normAutofit lnSpcReduction="10000"/>
          </a:bodyPr>
          <a:lstStyle/>
          <a:p>
            <a:r>
              <a:rPr lang="en-US" sz="2800" b="1" dirty="0">
                <a:latin typeface="Arial" pitchFamily="34" charset="0"/>
                <a:cs typeface="Arial" pitchFamily="34" charset="0"/>
              </a:rPr>
              <a:t>(8) Equipment Log Books, </a:t>
            </a:r>
            <a:endParaRPr lang="en-US" sz="2800" b="1" dirty="0" smtClean="0">
              <a:latin typeface="Arial" pitchFamily="34" charset="0"/>
              <a:cs typeface="Arial" pitchFamily="34" charset="0"/>
            </a:endParaRPr>
          </a:p>
          <a:p>
            <a:r>
              <a:rPr lang="en-US" sz="2800" b="1" dirty="0" smtClean="0">
                <a:latin typeface="Arial" pitchFamily="34" charset="0"/>
                <a:cs typeface="Arial" pitchFamily="34" charset="0"/>
              </a:rPr>
              <a:t>(</a:t>
            </a:r>
            <a:r>
              <a:rPr lang="en-US" sz="2800" b="1" dirty="0">
                <a:latin typeface="Arial" pitchFamily="34" charset="0"/>
                <a:cs typeface="Arial" pitchFamily="34" charset="0"/>
              </a:rPr>
              <a:t>9) Standard Analytical Reference Samples and their Traceability(All related Certificates/Documentation), </a:t>
            </a:r>
            <a:endParaRPr lang="en-US" sz="2800" b="1" dirty="0" smtClean="0">
              <a:latin typeface="Arial" pitchFamily="34" charset="0"/>
              <a:cs typeface="Arial" pitchFamily="34" charset="0"/>
            </a:endParaRPr>
          </a:p>
          <a:p>
            <a:r>
              <a:rPr lang="en-US" sz="2800" b="1" dirty="0" smtClean="0">
                <a:latin typeface="Arial" pitchFamily="34" charset="0"/>
                <a:cs typeface="Arial" pitchFamily="34" charset="0"/>
              </a:rPr>
              <a:t>(</a:t>
            </a:r>
            <a:r>
              <a:rPr lang="en-US" sz="2800" b="1" dirty="0">
                <a:latin typeface="Arial" pitchFamily="34" charset="0"/>
                <a:cs typeface="Arial" pitchFamily="34" charset="0"/>
              </a:rPr>
              <a:t>10) Archives for Samples and Documents, (11) Specifications for the products investigated, </a:t>
            </a:r>
            <a:endParaRPr lang="en-US" sz="2800" b="1" dirty="0" smtClean="0">
              <a:latin typeface="Arial" pitchFamily="34" charset="0"/>
              <a:cs typeface="Arial" pitchFamily="34" charset="0"/>
            </a:endParaRPr>
          </a:p>
          <a:p>
            <a:r>
              <a:rPr lang="en-US" sz="2800" b="1" dirty="0" smtClean="0">
                <a:latin typeface="Arial" pitchFamily="34" charset="0"/>
                <a:cs typeface="Arial" pitchFamily="34" charset="0"/>
              </a:rPr>
              <a:t>(</a:t>
            </a:r>
            <a:r>
              <a:rPr lang="en-US" sz="2800" b="1" dirty="0">
                <a:latin typeface="Arial" pitchFamily="34" charset="0"/>
                <a:cs typeface="Arial" pitchFamily="34" charset="0"/>
              </a:rPr>
              <a:t>12) Good Vendor Development, </a:t>
            </a:r>
            <a:endParaRPr lang="en-US" sz="2800" b="1" dirty="0" smtClean="0">
              <a:latin typeface="Arial" pitchFamily="34" charset="0"/>
              <a:cs typeface="Arial" pitchFamily="34" charset="0"/>
            </a:endParaRPr>
          </a:p>
          <a:p>
            <a:r>
              <a:rPr lang="en-US" sz="2800" b="1" dirty="0" smtClean="0">
                <a:latin typeface="Arial" pitchFamily="34" charset="0"/>
                <a:cs typeface="Arial" pitchFamily="34" charset="0"/>
              </a:rPr>
              <a:t>(</a:t>
            </a:r>
            <a:r>
              <a:rPr lang="en-US" sz="2800" b="1" dirty="0">
                <a:latin typeface="Arial" pitchFamily="34" charset="0"/>
                <a:cs typeface="Arial" pitchFamily="34" charset="0"/>
              </a:rPr>
              <a:t>13) Study Director for Projects, </a:t>
            </a:r>
            <a:endParaRPr lang="en-US" sz="2800" b="1" dirty="0" smtClean="0">
              <a:latin typeface="Arial" pitchFamily="34" charset="0"/>
              <a:cs typeface="Arial" pitchFamily="34" charset="0"/>
            </a:endParaRPr>
          </a:p>
          <a:p>
            <a:r>
              <a:rPr lang="en-US" sz="2800" b="1" dirty="0" smtClean="0">
                <a:latin typeface="Arial" pitchFamily="34" charset="0"/>
                <a:cs typeface="Arial" pitchFamily="34" charset="0"/>
              </a:rPr>
              <a:t>(</a:t>
            </a:r>
            <a:r>
              <a:rPr lang="en-US" sz="2800" b="1" dirty="0">
                <a:latin typeface="Arial" pitchFamily="34" charset="0"/>
                <a:cs typeface="Arial" pitchFamily="34" charset="0"/>
              </a:rPr>
              <a:t>14) Statistical Evaluations, </a:t>
            </a:r>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r>
              <a:rPr lang="en-US" dirty="0" smtClean="0"/>
              <a:t>AMENDMENT </a:t>
            </a:r>
            <a:endParaRPr lang="th-TH" dirty="0"/>
          </a:p>
        </p:txBody>
      </p:sp>
      <p:sp>
        <p:nvSpPr>
          <p:cNvPr id="124931" name="Rectangle 3"/>
          <p:cNvSpPr>
            <a:spLocks noGrp="1" noChangeArrowheads="1"/>
          </p:cNvSpPr>
          <p:nvPr>
            <p:ph idx="1"/>
          </p:nvPr>
        </p:nvSpPr>
        <p:spPr/>
        <p:txBody>
          <a:bodyPr>
            <a:normAutofit fontScale="85000" lnSpcReduction="20000"/>
          </a:bodyPr>
          <a:lstStyle/>
          <a:p>
            <a:pPr algn="just"/>
            <a:r>
              <a:rPr lang="en-US" dirty="0" smtClean="0">
                <a:latin typeface="Comic Sans MS" pitchFamily="66" charset="0"/>
                <a:cs typeface="Times New Roman" pitchFamily="18" charset="0"/>
              </a:rPr>
              <a:t>Good Laboratory Practices has been made as law by introducing it as Schedule L-1 which is a New Schedule under Drugs and Cosmetics Rules, 1945 vide Gazette notification no GSR 780 (E) 10-11-2008 with effect from 1-11-2010. Consequent to this amendment, Rule 74, 78 and Rule 150E of the Drugs and Cosmetics Rules, 1945 </a:t>
            </a:r>
            <a:r>
              <a:rPr lang="en-US" dirty="0" smtClean="0">
                <a:latin typeface="Comic Sans MS" pitchFamily="66" charset="0"/>
                <a:cs typeface="Times New Roman" pitchFamily="18" charset="0"/>
              </a:rPr>
              <a:t>have  </a:t>
            </a:r>
            <a:r>
              <a:rPr lang="en-US" dirty="0" smtClean="0">
                <a:latin typeface="Comic Sans MS" pitchFamily="66" charset="0"/>
                <a:cs typeface="Times New Roman" pitchFamily="18" charset="0"/>
              </a:rPr>
              <a:t>been amended. It involves a number of good practices in the Quality Control laboratory which are to be undertaken to carry out an analysis with a defined degree of Accuracy &amp; Precision. </a:t>
            </a:r>
          </a:p>
        </p:txBody>
      </p:sp>
    </p:spTree>
  </p:cSld>
  <p:clrMapOvr>
    <a:masterClrMapping/>
  </p:clrMapOvr>
  <p:transition spd="med"/>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b="1"/>
              <a:t>Checklist</a:t>
            </a:r>
          </a:p>
        </p:txBody>
      </p:sp>
      <p:sp>
        <p:nvSpPr>
          <p:cNvPr id="56323" name="Rectangle 3"/>
          <p:cNvSpPr>
            <a:spLocks noGrp="1" noChangeArrowheads="1"/>
          </p:cNvSpPr>
          <p:nvPr>
            <p:ph idx="1"/>
          </p:nvPr>
        </p:nvSpPr>
        <p:spPr/>
        <p:txBody>
          <a:bodyPr>
            <a:normAutofit/>
          </a:bodyPr>
          <a:lstStyle/>
          <a:p>
            <a:pPr>
              <a:lnSpc>
                <a:spcPct val="90000"/>
              </a:lnSpc>
            </a:pPr>
            <a:r>
              <a:rPr lang="en-US" sz="2800" b="1" dirty="0">
                <a:latin typeface="Arial" pitchFamily="34" charset="0"/>
                <a:cs typeface="Arial" pitchFamily="34" charset="0"/>
              </a:rPr>
              <a:t>(15) Staff proficiency, Health and Safety, </a:t>
            </a:r>
            <a:endParaRPr lang="en-US" sz="2800" b="1" dirty="0" smtClean="0">
              <a:latin typeface="Arial" pitchFamily="34" charset="0"/>
              <a:cs typeface="Arial" pitchFamily="34" charset="0"/>
            </a:endParaRPr>
          </a:p>
          <a:p>
            <a:pPr>
              <a:lnSpc>
                <a:spcPct val="90000"/>
              </a:lnSpc>
            </a:pPr>
            <a:r>
              <a:rPr lang="en-US" sz="2800" b="1" dirty="0" smtClean="0">
                <a:latin typeface="Arial" pitchFamily="34" charset="0"/>
                <a:cs typeface="Arial" pitchFamily="34" charset="0"/>
              </a:rPr>
              <a:t>(</a:t>
            </a:r>
            <a:r>
              <a:rPr lang="en-US" sz="2800" b="1" dirty="0">
                <a:latin typeface="Arial" pitchFamily="34" charset="0"/>
                <a:cs typeface="Arial" pitchFamily="34" charset="0"/>
              </a:rPr>
              <a:t>16) Procedures for Receiving, Dealing and Disposing Samples, </a:t>
            </a:r>
            <a:endParaRPr lang="en-US" sz="2800" b="1" dirty="0" smtClean="0">
              <a:latin typeface="Arial" pitchFamily="34" charset="0"/>
              <a:cs typeface="Arial" pitchFamily="34" charset="0"/>
            </a:endParaRPr>
          </a:p>
          <a:p>
            <a:pPr>
              <a:lnSpc>
                <a:spcPct val="90000"/>
              </a:lnSpc>
            </a:pPr>
            <a:r>
              <a:rPr lang="en-US" sz="2800" b="1" dirty="0" smtClean="0">
                <a:latin typeface="Arial" pitchFamily="34" charset="0"/>
                <a:cs typeface="Arial" pitchFamily="34" charset="0"/>
              </a:rPr>
              <a:t>(</a:t>
            </a:r>
            <a:r>
              <a:rPr lang="en-US" sz="2800" b="1" dirty="0">
                <a:latin typeface="Arial" pitchFamily="34" charset="0"/>
                <a:cs typeface="Arial" pitchFamily="34" charset="0"/>
              </a:rPr>
              <a:t>17) Environmental monitoring in working areas, </a:t>
            </a:r>
            <a:endParaRPr lang="en-US" sz="2800" b="1" dirty="0" smtClean="0">
              <a:latin typeface="Arial" pitchFamily="34" charset="0"/>
              <a:cs typeface="Arial" pitchFamily="34" charset="0"/>
            </a:endParaRPr>
          </a:p>
          <a:p>
            <a:pPr>
              <a:lnSpc>
                <a:spcPct val="90000"/>
              </a:lnSpc>
            </a:pPr>
            <a:r>
              <a:rPr lang="en-US" sz="2800" b="1" dirty="0" smtClean="0">
                <a:latin typeface="Arial" pitchFamily="34" charset="0"/>
                <a:cs typeface="Arial" pitchFamily="34" charset="0"/>
              </a:rPr>
              <a:t>(</a:t>
            </a:r>
            <a:r>
              <a:rPr lang="en-US" sz="2800" b="1" dirty="0">
                <a:latin typeface="Arial" pitchFamily="34" charset="0"/>
                <a:cs typeface="Arial" pitchFamily="34" charset="0"/>
              </a:rPr>
              <a:t>18) Effluent Treatment Monitoring and Control, </a:t>
            </a:r>
            <a:endParaRPr lang="en-US" sz="2800" b="1" dirty="0" smtClean="0">
              <a:latin typeface="Arial" pitchFamily="34" charset="0"/>
              <a:cs typeface="Arial" pitchFamily="34" charset="0"/>
            </a:endParaRPr>
          </a:p>
          <a:p>
            <a:pPr>
              <a:lnSpc>
                <a:spcPct val="90000"/>
              </a:lnSpc>
              <a:buNone/>
            </a:pPr>
            <a:endParaRPr lang="en-US" sz="2800" dirty="0"/>
          </a:p>
        </p:txBody>
      </p:sp>
    </p:spTree>
  </p:cSld>
  <p:clrMapOvr>
    <a:masterClrMapping/>
  </p:clrMapOvr>
  <p:transition spd="med"/>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b="1"/>
              <a:t>Checklist</a:t>
            </a:r>
          </a:p>
        </p:txBody>
      </p:sp>
      <p:sp>
        <p:nvSpPr>
          <p:cNvPr id="57347" name="Rectangle 3"/>
          <p:cNvSpPr>
            <a:spLocks noGrp="1" noChangeArrowheads="1"/>
          </p:cNvSpPr>
          <p:nvPr>
            <p:ph idx="1"/>
          </p:nvPr>
        </p:nvSpPr>
        <p:spPr/>
        <p:txBody>
          <a:bodyPr>
            <a:normAutofit fontScale="92500" lnSpcReduction="10000"/>
          </a:bodyPr>
          <a:lstStyle/>
          <a:p>
            <a:pPr>
              <a:lnSpc>
                <a:spcPct val="90000"/>
              </a:lnSpc>
            </a:pPr>
            <a:r>
              <a:rPr lang="en-US" sz="2800" b="1" dirty="0" smtClean="0">
                <a:latin typeface="Arial" pitchFamily="34" charset="0"/>
                <a:cs typeface="Arial" pitchFamily="34" charset="0"/>
              </a:rPr>
              <a:t>(19) </a:t>
            </a:r>
            <a:r>
              <a:rPr lang="en-US" sz="2800" b="1" dirty="0">
                <a:latin typeface="Arial" pitchFamily="34" charset="0"/>
                <a:cs typeface="Arial" pitchFamily="34" charset="0"/>
              </a:rPr>
              <a:t>Participation in Proficiency Testing Programs, </a:t>
            </a:r>
            <a:endParaRPr lang="en-US" sz="2800" b="1" dirty="0" smtClean="0">
              <a:latin typeface="Arial" pitchFamily="34" charset="0"/>
              <a:cs typeface="Arial" pitchFamily="34" charset="0"/>
            </a:endParaRPr>
          </a:p>
          <a:p>
            <a:pPr>
              <a:lnSpc>
                <a:spcPct val="90000"/>
              </a:lnSpc>
            </a:pPr>
            <a:r>
              <a:rPr lang="en-US" sz="2800" b="1" dirty="0" smtClean="0">
                <a:latin typeface="Arial" pitchFamily="34" charset="0"/>
                <a:cs typeface="Arial" pitchFamily="34" charset="0"/>
              </a:rPr>
              <a:t>(20) </a:t>
            </a:r>
            <a:r>
              <a:rPr lang="en-US" sz="2800" b="1" dirty="0">
                <a:latin typeface="Arial" pitchFamily="34" charset="0"/>
                <a:cs typeface="Arial" pitchFamily="34" charset="0"/>
              </a:rPr>
              <a:t>Internal Audits/Checklists, </a:t>
            </a:r>
            <a:endParaRPr lang="en-US" sz="2800" b="1" dirty="0" smtClean="0">
              <a:latin typeface="Arial" pitchFamily="34" charset="0"/>
              <a:cs typeface="Arial" pitchFamily="34" charset="0"/>
            </a:endParaRPr>
          </a:p>
          <a:p>
            <a:pPr>
              <a:lnSpc>
                <a:spcPct val="90000"/>
              </a:lnSpc>
            </a:pPr>
            <a:r>
              <a:rPr lang="en-US" sz="2800" b="1" dirty="0" smtClean="0">
                <a:latin typeface="Arial" pitchFamily="34" charset="0"/>
                <a:cs typeface="Arial" pitchFamily="34" charset="0"/>
              </a:rPr>
              <a:t>(21) </a:t>
            </a:r>
            <a:r>
              <a:rPr lang="en-US" sz="2800" b="1" dirty="0">
                <a:latin typeface="Arial" pitchFamily="34" charset="0"/>
                <a:cs typeface="Arial" pitchFamily="34" charset="0"/>
              </a:rPr>
              <a:t>Management Review Meetings</a:t>
            </a:r>
            <a:r>
              <a:rPr lang="en-US" sz="2800" b="1" dirty="0" smtClean="0">
                <a:latin typeface="Arial" pitchFamily="34" charset="0"/>
                <a:cs typeface="Arial" pitchFamily="34" charset="0"/>
              </a:rPr>
              <a:t>,</a:t>
            </a:r>
          </a:p>
          <a:p>
            <a:pPr>
              <a:lnSpc>
                <a:spcPct val="90000"/>
              </a:lnSpc>
            </a:pPr>
            <a:r>
              <a:rPr lang="en-US" sz="2800" b="1" dirty="0" smtClean="0">
                <a:latin typeface="Arial" pitchFamily="34" charset="0"/>
                <a:cs typeface="Arial" pitchFamily="34" charset="0"/>
              </a:rPr>
              <a:t> </a:t>
            </a:r>
            <a:r>
              <a:rPr lang="en-US" sz="2800" b="1" dirty="0">
                <a:latin typeface="Arial" pitchFamily="34" charset="0"/>
                <a:cs typeface="Arial" pitchFamily="34" charset="0"/>
              </a:rPr>
              <a:t>(</a:t>
            </a:r>
            <a:r>
              <a:rPr lang="en-US" sz="2800" b="1" dirty="0" smtClean="0">
                <a:latin typeface="Arial" pitchFamily="34" charset="0"/>
                <a:cs typeface="Arial" pitchFamily="34" charset="0"/>
              </a:rPr>
              <a:t>22) </a:t>
            </a:r>
            <a:r>
              <a:rPr lang="en-US" sz="2800" b="1" dirty="0">
                <a:latin typeface="Arial" pitchFamily="34" charset="0"/>
                <a:cs typeface="Arial" pitchFamily="34" charset="0"/>
              </a:rPr>
              <a:t>Official Audits/Surveillance Audits</a:t>
            </a:r>
            <a:r>
              <a:rPr lang="en-US" sz="2800" b="1" dirty="0" smtClean="0">
                <a:latin typeface="Arial" pitchFamily="34" charset="0"/>
                <a:cs typeface="Arial" pitchFamily="34" charset="0"/>
              </a:rPr>
              <a:t>,</a:t>
            </a:r>
          </a:p>
          <a:p>
            <a:pPr>
              <a:lnSpc>
                <a:spcPct val="90000"/>
              </a:lnSpc>
            </a:pPr>
            <a:r>
              <a:rPr lang="en-US" sz="2800" b="1" dirty="0" smtClean="0">
                <a:latin typeface="Arial" pitchFamily="34" charset="0"/>
                <a:cs typeface="Arial" pitchFamily="34" charset="0"/>
              </a:rPr>
              <a:t> </a:t>
            </a:r>
            <a:r>
              <a:rPr lang="en-US" sz="2800" b="1" dirty="0">
                <a:latin typeface="Arial" pitchFamily="34" charset="0"/>
                <a:cs typeface="Arial" pitchFamily="34" charset="0"/>
              </a:rPr>
              <a:t>(</a:t>
            </a:r>
            <a:r>
              <a:rPr lang="en-US" sz="2800" b="1" dirty="0" smtClean="0">
                <a:latin typeface="Arial" pitchFamily="34" charset="0"/>
                <a:cs typeface="Arial" pitchFamily="34" charset="0"/>
              </a:rPr>
              <a:t>23) </a:t>
            </a:r>
            <a:r>
              <a:rPr lang="en-US" sz="2800" b="1" dirty="0">
                <a:latin typeface="Arial" pitchFamily="34" charset="0"/>
                <a:cs typeface="Arial" pitchFamily="34" charset="0"/>
              </a:rPr>
              <a:t>Customer Complaints—Procedures to deal with them and Finding Solutions, </a:t>
            </a:r>
            <a:endParaRPr lang="en-US" sz="2800" b="1" dirty="0" smtClean="0">
              <a:latin typeface="Arial" pitchFamily="34" charset="0"/>
              <a:cs typeface="Arial" pitchFamily="34" charset="0"/>
            </a:endParaRPr>
          </a:p>
          <a:p>
            <a:pPr>
              <a:lnSpc>
                <a:spcPct val="90000"/>
              </a:lnSpc>
            </a:pPr>
            <a:r>
              <a:rPr lang="en-US" sz="2800" b="1" dirty="0" smtClean="0">
                <a:latin typeface="Arial" pitchFamily="34" charset="0"/>
                <a:cs typeface="Arial" pitchFamily="34" charset="0"/>
              </a:rPr>
              <a:t>(24) </a:t>
            </a:r>
            <a:r>
              <a:rPr lang="en-US" sz="2800" b="1" dirty="0">
                <a:latin typeface="Arial" pitchFamily="34" charset="0"/>
                <a:cs typeface="Arial" pitchFamily="34" charset="0"/>
              </a:rPr>
              <a:t>Validation of   Computer Systems and </a:t>
            </a:r>
            <a:r>
              <a:rPr lang="en-US" sz="2800" b="1" dirty="0" err="1">
                <a:latin typeface="Arial" pitchFamily="34" charset="0"/>
                <a:cs typeface="Arial" pitchFamily="34" charset="0"/>
              </a:rPr>
              <a:t>Softwares</a:t>
            </a:r>
            <a:r>
              <a:rPr lang="en-US" sz="2800" b="1" dirty="0">
                <a:latin typeface="Arial" pitchFamily="34" charset="0"/>
                <a:cs typeface="Arial" pitchFamily="34" charset="0"/>
              </a:rPr>
              <a:t>, </a:t>
            </a:r>
            <a:endParaRPr lang="en-US" sz="2800" b="1" dirty="0" smtClean="0">
              <a:latin typeface="Arial" pitchFamily="34" charset="0"/>
              <a:cs typeface="Arial" pitchFamily="34" charset="0"/>
            </a:endParaRPr>
          </a:p>
          <a:p>
            <a:pPr>
              <a:lnSpc>
                <a:spcPct val="90000"/>
              </a:lnSpc>
            </a:pPr>
            <a:r>
              <a:rPr lang="en-US" sz="2800" b="1" dirty="0" smtClean="0">
                <a:latin typeface="Arial" pitchFamily="34" charset="0"/>
                <a:cs typeface="Arial" pitchFamily="34" charset="0"/>
              </a:rPr>
              <a:t>(25) </a:t>
            </a:r>
            <a:r>
              <a:rPr lang="en-US" sz="2800" b="1" dirty="0">
                <a:latin typeface="Arial" pitchFamily="34" charset="0"/>
                <a:cs typeface="Arial" pitchFamily="34" charset="0"/>
              </a:rPr>
              <a:t>Continuous Performance Assessment of QA Group, </a:t>
            </a:r>
            <a:endParaRPr lang="en-US" sz="2800" b="1" dirty="0" smtClean="0">
              <a:latin typeface="Arial" pitchFamily="34" charset="0"/>
              <a:cs typeface="Arial" pitchFamily="34" charset="0"/>
            </a:endParaRPr>
          </a:p>
          <a:p>
            <a:pPr>
              <a:lnSpc>
                <a:spcPct val="90000"/>
              </a:lnSpc>
            </a:pPr>
            <a:r>
              <a:rPr lang="en-US" sz="2800" b="1" dirty="0" smtClean="0">
                <a:latin typeface="Arial" pitchFamily="34" charset="0"/>
                <a:cs typeface="Arial" pitchFamily="34" charset="0"/>
              </a:rPr>
              <a:t>(26) </a:t>
            </a:r>
            <a:r>
              <a:rPr lang="en-US" sz="2800" b="1" dirty="0">
                <a:latin typeface="Arial" pitchFamily="34" charset="0"/>
                <a:cs typeface="Arial" pitchFamily="34" charset="0"/>
              </a:rPr>
              <a:t>Raw Data Collection/Traceability of Data</a:t>
            </a:r>
          </a:p>
        </p:txBody>
      </p:sp>
    </p:spTree>
  </p:cSld>
  <p:clrMapOvr>
    <a:masterClrMapping/>
  </p:clrMapOvr>
  <p:transition spd="med"/>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b="1"/>
              <a:t>Checklist</a:t>
            </a:r>
          </a:p>
        </p:txBody>
      </p:sp>
      <p:sp>
        <p:nvSpPr>
          <p:cNvPr id="58371" name="Rectangle 3"/>
          <p:cNvSpPr>
            <a:spLocks noGrp="1" noChangeArrowheads="1"/>
          </p:cNvSpPr>
          <p:nvPr>
            <p:ph idx="1"/>
          </p:nvPr>
        </p:nvSpPr>
        <p:spPr/>
        <p:txBody>
          <a:bodyPr>
            <a:normAutofit lnSpcReduction="10000"/>
          </a:bodyPr>
          <a:lstStyle/>
          <a:p>
            <a:r>
              <a:rPr lang="en-US" sz="2800" b="1" dirty="0" smtClean="0">
                <a:latin typeface="Arial" pitchFamily="34" charset="0"/>
                <a:cs typeface="Arial" pitchFamily="34" charset="0"/>
              </a:rPr>
              <a:t>(</a:t>
            </a:r>
            <a:r>
              <a:rPr lang="en-US" sz="2800" b="1" dirty="0" smtClean="0">
                <a:latin typeface="Arial" pitchFamily="34" charset="0"/>
                <a:cs typeface="Arial" pitchFamily="34" charset="0"/>
              </a:rPr>
              <a:t>2</a:t>
            </a:r>
            <a:r>
              <a:rPr lang="en-US" sz="2800" b="1" dirty="0" smtClean="0">
                <a:latin typeface="Arial" pitchFamily="34" charset="0"/>
                <a:cs typeface="Arial" pitchFamily="34" charset="0"/>
              </a:rPr>
              <a:t>7</a:t>
            </a:r>
            <a:r>
              <a:rPr lang="en-US" sz="2800" b="1" dirty="0" smtClean="0">
                <a:latin typeface="Arial" pitchFamily="34" charset="0"/>
                <a:cs typeface="Arial" pitchFamily="34" charset="0"/>
              </a:rPr>
              <a:t>) </a:t>
            </a:r>
            <a:r>
              <a:rPr lang="en-US" sz="2800" b="1" dirty="0">
                <a:latin typeface="Arial" pitchFamily="34" charset="0"/>
                <a:cs typeface="Arial" pitchFamily="34" charset="0"/>
              </a:rPr>
              <a:t>Continuous </a:t>
            </a:r>
            <a:r>
              <a:rPr lang="en-US" sz="2800" b="1" dirty="0" err="1">
                <a:latin typeface="Arial" pitchFamily="34" charset="0"/>
                <a:cs typeface="Arial" pitchFamily="34" charset="0"/>
              </a:rPr>
              <a:t>upgradation</a:t>
            </a:r>
            <a:r>
              <a:rPr lang="en-US" sz="2800" b="1" dirty="0">
                <a:latin typeface="Arial" pitchFamily="34" charset="0"/>
                <a:cs typeface="Arial" pitchFamily="34" charset="0"/>
              </a:rPr>
              <a:t> of knowledge of all Personnel through Systematic Training Programs, </a:t>
            </a:r>
            <a:endParaRPr lang="en-US" sz="2800" b="1" dirty="0" smtClean="0">
              <a:latin typeface="Arial" pitchFamily="34" charset="0"/>
              <a:cs typeface="Arial" pitchFamily="34" charset="0"/>
            </a:endParaRPr>
          </a:p>
          <a:p>
            <a:r>
              <a:rPr lang="en-US" sz="2800" b="1" dirty="0" smtClean="0">
                <a:latin typeface="Arial" pitchFamily="34" charset="0"/>
                <a:cs typeface="Arial" pitchFamily="34" charset="0"/>
              </a:rPr>
              <a:t>(28) </a:t>
            </a:r>
            <a:r>
              <a:rPr lang="en-US" sz="2800" b="1" dirty="0">
                <a:latin typeface="Arial" pitchFamily="34" charset="0"/>
                <a:cs typeface="Arial" pitchFamily="34" charset="0"/>
              </a:rPr>
              <a:t>Material Safety Data Sheets –Toxicity </a:t>
            </a:r>
            <a:r>
              <a:rPr lang="en-US" sz="2800" b="1" dirty="0" err="1">
                <a:latin typeface="Arial" pitchFamily="34" charset="0"/>
                <a:cs typeface="Arial" pitchFamily="34" charset="0"/>
              </a:rPr>
              <a:t>Informations</a:t>
            </a:r>
            <a:r>
              <a:rPr lang="en-US" sz="2800" b="1" dirty="0">
                <a:latin typeface="Arial" pitchFamily="34" charset="0"/>
                <a:cs typeface="Arial" pitchFamily="34" charset="0"/>
              </a:rPr>
              <a:t>, Antidotes for all Dangerous/Hazardous Chemicals, </a:t>
            </a:r>
            <a:endParaRPr lang="en-US" sz="2800" b="1" dirty="0" smtClean="0">
              <a:latin typeface="Arial" pitchFamily="34" charset="0"/>
              <a:cs typeface="Arial" pitchFamily="34" charset="0"/>
            </a:endParaRPr>
          </a:p>
          <a:p>
            <a:r>
              <a:rPr lang="en-US" sz="2800" b="1" dirty="0" smtClean="0">
                <a:latin typeface="Arial" pitchFamily="34" charset="0"/>
                <a:cs typeface="Arial" pitchFamily="34" charset="0"/>
              </a:rPr>
              <a:t>(29) </a:t>
            </a:r>
            <a:r>
              <a:rPr lang="en-US" sz="2800" b="1" dirty="0">
                <a:latin typeface="Arial" pitchFamily="34" charset="0"/>
                <a:cs typeface="Arial" pitchFamily="34" charset="0"/>
              </a:rPr>
              <a:t>First Aid Facilities</a:t>
            </a:r>
            <a:r>
              <a:rPr lang="en-US" sz="2800" b="1" dirty="0" smtClean="0">
                <a:latin typeface="Arial" pitchFamily="34" charset="0"/>
                <a:cs typeface="Arial" pitchFamily="34" charset="0"/>
              </a:rPr>
              <a:t>,</a:t>
            </a:r>
          </a:p>
          <a:p>
            <a:r>
              <a:rPr lang="en-US" sz="2800" b="1" dirty="0" smtClean="0">
                <a:latin typeface="Arial" pitchFamily="34" charset="0"/>
                <a:cs typeface="Arial" pitchFamily="34" charset="0"/>
              </a:rPr>
              <a:t> </a:t>
            </a:r>
            <a:r>
              <a:rPr lang="en-US" sz="2800" dirty="0" smtClean="0"/>
              <a:t>(</a:t>
            </a:r>
            <a:r>
              <a:rPr lang="en-US" sz="2800" b="1" dirty="0" smtClean="0">
                <a:latin typeface="Arial" pitchFamily="34" charset="0"/>
                <a:cs typeface="Arial" pitchFamily="34" charset="0"/>
              </a:rPr>
              <a:t>30) </a:t>
            </a:r>
            <a:r>
              <a:rPr lang="en-US" sz="2800" b="1" dirty="0">
                <a:latin typeface="Arial" pitchFamily="34" charset="0"/>
                <a:cs typeface="Arial" pitchFamily="34" charset="0"/>
              </a:rPr>
              <a:t>Assignment of Clear and Unambiguous Responsibilities to Various Officers/Personnel,</a:t>
            </a:r>
          </a:p>
          <a:p>
            <a:endParaRPr lang="en-US" sz="2800" b="1" dirty="0">
              <a:latin typeface="Arial" pitchFamily="34" charset="0"/>
              <a:cs typeface="Arial" pitchFamily="34" charset="0"/>
            </a:endParaRPr>
          </a:p>
        </p:txBody>
      </p:sp>
    </p:spTree>
  </p:cSld>
  <p:clrMapOvr>
    <a:masterClrMapping/>
  </p:clrMapOvr>
  <p:transition spd="med"/>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b="1"/>
              <a:t>Checklist</a:t>
            </a:r>
          </a:p>
        </p:txBody>
      </p:sp>
      <p:sp>
        <p:nvSpPr>
          <p:cNvPr id="59395" name="Rectangle 3"/>
          <p:cNvSpPr>
            <a:spLocks noGrp="1" noChangeArrowheads="1"/>
          </p:cNvSpPr>
          <p:nvPr>
            <p:ph idx="1"/>
          </p:nvPr>
        </p:nvSpPr>
        <p:spPr/>
        <p:txBody>
          <a:bodyPr/>
          <a:lstStyle/>
          <a:p>
            <a:pPr>
              <a:lnSpc>
                <a:spcPct val="90000"/>
              </a:lnSpc>
            </a:pPr>
            <a:r>
              <a:rPr lang="en-US" sz="2800" b="1" dirty="0">
                <a:latin typeface="Arial" pitchFamily="34" charset="0"/>
                <a:cs typeface="Arial" pitchFamily="34" charset="0"/>
              </a:rPr>
              <a:t> (</a:t>
            </a:r>
            <a:r>
              <a:rPr lang="en-US" sz="2800" b="1" dirty="0" smtClean="0">
                <a:latin typeface="Arial" pitchFamily="34" charset="0"/>
                <a:cs typeface="Arial" pitchFamily="34" charset="0"/>
              </a:rPr>
              <a:t>31) </a:t>
            </a:r>
            <a:r>
              <a:rPr lang="en-US" sz="2800" b="1" dirty="0">
                <a:latin typeface="Arial" pitchFamily="34" charset="0"/>
                <a:cs typeface="Arial" pitchFamily="34" charset="0"/>
              </a:rPr>
              <a:t>Standard Operating Procedures, </a:t>
            </a:r>
            <a:endParaRPr lang="en-US" sz="2800" b="1" dirty="0" smtClean="0">
              <a:latin typeface="Arial" pitchFamily="34" charset="0"/>
              <a:cs typeface="Arial" pitchFamily="34" charset="0"/>
            </a:endParaRPr>
          </a:p>
          <a:p>
            <a:pPr>
              <a:lnSpc>
                <a:spcPct val="90000"/>
              </a:lnSpc>
            </a:pPr>
            <a:r>
              <a:rPr lang="en-US" sz="2800" b="1" dirty="0" smtClean="0">
                <a:latin typeface="Arial" pitchFamily="34" charset="0"/>
                <a:cs typeface="Arial" pitchFamily="34" charset="0"/>
              </a:rPr>
              <a:t>(32) </a:t>
            </a:r>
            <a:r>
              <a:rPr lang="en-US" sz="2800" b="1" dirty="0">
                <a:latin typeface="Arial" pitchFamily="34" charset="0"/>
                <a:cs typeface="Arial" pitchFamily="34" charset="0"/>
              </a:rPr>
              <a:t>Sampling Procedures, </a:t>
            </a:r>
            <a:endParaRPr lang="en-US" sz="2800" b="1" dirty="0" smtClean="0">
              <a:latin typeface="Arial" pitchFamily="34" charset="0"/>
              <a:cs typeface="Arial" pitchFamily="34" charset="0"/>
            </a:endParaRPr>
          </a:p>
          <a:p>
            <a:pPr>
              <a:lnSpc>
                <a:spcPct val="90000"/>
              </a:lnSpc>
            </a:pPr>
            <a:endParaRPr lang="en-US" sz="2800" b="1" dirty="0" smtClean="0">
              <a:latin typeface="Arial" pitchFamily="34" charset="0"/>
              <a:cs typeface="Arial" pitchFamily="34" charset="0"/>
            </a:endParaRPr>
          </a:p>
          <a:p>
            <a:pPr>
              <a:lnSpc>
                <a:spcPct val="90000"/>
              </a:lnSpc>
              <a:buNone/>
            </a:pPr>
            <a:r>
              <a:rPr lang="en-US" sz="2800" b="1" u="sng" dirty="0" smtClean="0">
                <a:latin typeface="Arial" pitchFamily="34" charset="0"/>
                <a:cs typeface="Arial" pitchFamily="34" charset="0"/>
              </a:rPr>
              <a:t>    A </a:t>
            </a:r>
            <a:r>
              <a:rPr lang="en-US" sz="2800" b="1" u="sng" dirty="0">
                <a:latin typeface="Arial" pitchFamily="34" charset="0"/>
                <a:cs typeface="Arial" pitchFamily="34" charset="0"/>
              </a:rPr>
              <a:t>set of highly qualified, experienced, dedicated and motivated persons to carry out the GLP program. Even if all the other conditions are satisfied, the GLP program will meet with failure, if adequate and competent Human Resources are not available. </a:t>
            </a:r>
          </a:p>
        </p:txBody>
      </p:sp>
    </p:spTree>
  </p:cSld>
  <p:clrMapOvr>
    <a:masterClrMapping/>
  </p:clrMapOvr>
  <p:transition spd="med"/>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b="1"/>
              <a:t>Gains</a:t>
            </a:r>
          </a:p>
        </p:txBody>
      </p:sp>
      <p:sp>
        <p:nvSpPr>
          <p:cNvPr id="20483" name="Rectangle 3"/>
          <p:cNvSpPr>
            <a:spLocks noGrp="1" noChangeArrowheads="1"/>
          </p:cNvSpPr>
          <p:nvPr>
            <p:ph idx="1"/>
          </p:nvPr>
        </p:nvSpPr>
        <p:spPr/>
        <p:txBody>
          <a:bodyPr/>
          <a:lstStyle/>
          <a:p>
            <a:r>
              <a:rPr lang="en-US" b="1" dirty="0"/>
              <a:t>Better results.  Management assured through internal QA unit that the studies it manages are done to a certain standard.  Very few studies are now repeated because of procedural problems.  Studies are generally better protocolled/conducted/reported.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 calcmode="lin" valueType="num">
                                      <p:cBhvr additive="base">
                                        <p:cTn id="7" dur="500" fill="hold"/>
                                        <p:tgtEl>
                                          <p:spTgt spid="2048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048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b="1" dirty="0"/>
              <a:t>Gains</a:t>
            </a:r>
          </a:p>
        </p:txBody>
      </p:sp>
      <p:sp>
        <p:nvSpPr>
          <p:cNvPr id="21507" name="Rectangle 3"/>
          <p:cNvSpPr>
            <a:spLocks noGrp="1" noChangeArrowheads="1"/>
          </p:cNvSpPr>
          <p:nvPr>
            <p:ph idx="1"/>
          </p:nvPr>
        </p:nvSpPr>
        <p:spPr/>
        <p:txBody>
          <a:bodyPr/>
          <a:lstStyle/>
          <a:p>
            <a:r>
              <a:rPr lang="en-US" b="1" dirty="0"/>
              <a:t>All the data produced are now held in secure archives, facilitating its recovery for both internal use and when required by Regulatory bodies. Regular inspection/audits have ensured that companies maintain their standards at a high level.</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additive="base">
                                        <p:cTn id="7" dur="500" fill="hold"/>
                                        <p:tgtEl>
                                          <p:spTgt spid="2150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150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b="1" dirty="0"/>
              <a:t>Gains</a:t>
            </a:r>
          </a:p>
        </p:txBody>
      </p:sp>
      <p:sp>
        <p:nvSpPr>
          <p:cNvPr id="22531" name="Rectangle 3"/>
          <p:cNvSpPr>
            <a:spLocks noGrp="1" noChangeArrowheads="1"/>
          </p:cNvSpPr>
          <p:nvPr>
            <p:ph idx="1"/>
          </p:nvPr>
        </p:nvSpPr>
        <p:spPr/>
        <p:txBody>
          <a:bodyPr/>
          <a:lstStyle/>
          <a:p>
            <a:r>
              <a:rPr lang="en-US" sz="4400" b="1" dirty="0"/>
              <a:t>Studies done under GLP are definitely more acceptable to Regulatory bodies.</a:t>
            </a:r>
          </a:p>
          <a:p>
            <a:r>
              <a:rPr lang="en-US" sz="4400" b="1" dirty="0" smtClean="0"/>
              <a:t>Non GLP </a:t>
            </a:r>
            <a:r>
              <a:rPr lang="en-US" sz="4400" b="1" dirty="0"/>
              <a:t>data are liable to  get rejected.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 calcmode="lin" valueType="num">
                                      <p:cBhvr additive="base">
                                        <p:cTn id="7" dur="500" fill="hold"/>
                                        <p:tgtEl>
                                          <p:spTgt spid="2253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253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22531">
                                            <p:txEl>
                                              <p:pRg st="1" end="1"/>
                                            </p:txEl>
                                          </p:spTgt>
                                        </p:tgtEl>
                                        <p:attrNameLst>
                                          <p:attrName>style.visibility</p:attrName>
                                        </p:attrNameLst>
                                      </p:cBhvr>
                                      <p:to>
                                        <p:strVal val="visible"/>
                                      </p:to>
                                    </p:set>
                                    <p:anim calcmode="lin" valueType="num">
                                      <p:cBhvr additive="base">
                                        <p:cTn id="13" dur="500" fill="hold"/>
                                        <p:tgtEl>
                                          <p:spTgt spid="22531">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2531">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b="1" dirty="0"/>
              <a:t>Losses/Disadvantages</a:t>
            </a:r>
          </a:p>
        </p:txBody>
      </p:sp>
      <p:sp>
        <p:nvSpPr>
          <p:cNvPr id="23555" name="Rectangle 3"/>
          <p:cNvSpPr>
            <a:spLocks noGrp="1" noChangeArrowheads="1"/>
          </p:cNvSpPr>
          <p:nvPr>
            <p:ph idx="1"/>
          </p:nvPr>
        </p:nvSpPr>
        <p:spPr/>
        <p:txBody>
          <a:bodyPr/>
          <a:lstStyle/>
          <a:p>
            <a:r>
              <a:rPr lang="en-US" b="1" dirty="0"/>
              <a:t>Costs: Initially about 20% high.  Later on 5%.</a:t>
            </a:r>
          </a:p>
          <a:p>
            <a:r>
              <a:rPr lang="en-US" b="1" dirty="0"/>
              <a:t>Industry has lost some of its freedom.  </a:t>
            </a:r>
          </a:p>
          <a:p>
            <a:r>
              <a:rPr lang="en-US" b="1" dirty="0"/>
              <a:t>A more stereotyped approach to scientific work.  Many scientists may leave testing as they dislike to work under such constraints.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 calcmode="lin" valueType="num">
                                      <p:cBhvr additive="base">
                                        <p:cTn id="7" dur="500" fill="hold"/>
                                        <p:tgtEl>
                                          <p:spTgt spid="2355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355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23555">
                                            <p:txEl>
                                              <p:pRg st="1" end="1"/>
                                            </p:txEl>
                                          </p:spTgt>
                                        </p:tgtEl>
                                        <p:attrNameLst>
                                          <p:attrName>style.visibility</p:attrName>
                                        </p:attrNameLst>
                                      </p:cBhvr>
                                      <p:to>
                                        <p:strVal val="visible"/>
                                      </p:to>
                                    </p:set>
                                    <p:anim calcmode="lin" valueType="num">
                                      <p:cBhvr additive="base">
                                        <p:cTn id="13" dur="500" fill="hold"/>
                                        <p:tgtEl>
                                          <p:spTgt spid="23555">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355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23555">
                                            <p:txEl>
                                              <p:pRg st="2" end="2"/>
                                            </p:txEl>
                                          </p:spTgt>
                                        </p:tgtEl>
                                        <p:attrNameLst>
                                          <p:attrName>style.visibility</p:attrName>
                                        </p:attrNameLst>
                                      </p:cBhvr>
                                      <p:to>
                                        <p:strVal val="visible"/>
                                      </p:to>
                                    </p:set>
                                    <p:anim calcmode="lin" valueType="num">
                                      <p:cBhvr additive="base">
                                        <p:cTn id="19" dur="500" fill="hold"/>
                                        <p:tgtEl>
                                          <p:spTgt spid="23555">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355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b="1" dirty="0"/>
              <a:t>Losses/Disadvantages</a:t>
            </a:r>
          </a:p>
        </p:txBody>
      </p:sp>
      <p:sp>
        <p:nvSpPr>
          <p:cNvPr id="24579" name="Rectangle 3"/>
          <p:cNvSpPr>
            <a:spLocks noGrp="1" noChangeArrowheads="1"/>
          </p:cNvSpPr>
          <p:nvPr>
            <p:ph idx="1"/>
          </p:nvPr>
        </p:nvSpPr>
        <p:spPr/>
        <p:txBody>
          <a:bodyPr/>
          <a:lstStyle/>
          <a:p>
            <a:pPr>
              <a:lnSpc>
                <a:spcPct val="90000"/>
              </a:lnSpc>
            </a:pPr>
            <a:r>
              <a:rPr lang="en-US" sz="4400" b="1" dirty="0"/>
              <a:t>Proliferation of documentation, though better organised and stored than ever before.</a:t>
            </a:r>
          </a:p>
          <a:p>
            <a:pPr>
              <a:lnSpc>
                <a:spcPct val="90000"/>
              </a:lnSpc>
            </a:pPr>
            <a:r>
              <a:rPr lang="en-US" sz="4400" b="1" dirty="0"/>
              <a:t>The gains far outweigh the losses.</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 calcmode="lin" valueType="num">
                                      <p:cBhvr additive="base">
                                        <p:cTn id="7" dur="500" fill="hold"/>
                                        <p:tgtEl>
                                          <p:spTgt spid="24579">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457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24579">
                                            <p:txEl>
                                              <p:pRg st="1" end="1"/>
                                            </p:txEl>
                                          </p:spTgt>
                                        </p:tgtEl>
                                        <p:attrNameLst>
                                          <p:attrName>style.visibility</p:attrName>
                                        </p:attrNameLst>
                                      </p:cBhvr>
                                      <p:to>
                                        <p:strVal val="visible"/>
                                      </p:to>
                                    </p:set>
                                    <p:anim calcmode="lin" valueType="num">
                                      <p:cBhvr additive="base">
                                        <p:cTn id="13" dur="500" fill="hold"/>
                                        <p:tgtEl>
                                          <p:spTgt spid="24579">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4579">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ctrTitle"/>
          </p:nvPr>
        </p:nvSpPr>
        <p:spPr>
          <a:xfrm>
            <a:off x="457200" y="1981200"/>
            <a:ext cx="7848600" cy="3657600"/>
          </a:xfrm>
          <a:ln w="3175">
            <a:solidFill>
              <a:schemeClr val="tx1"/>
            </a:solidFill>
          </a:ln>
        </p:spPr>
        <p:txBody>
          <a:bodyPr>
            <a:normAutofit fontScale="90000"/>
          </a:bodyPr>
          <a:lstStyle/>
          <a:p>
            <a:pPr algn="just"/>
            <a:r>
              <a:rPr lang="en-US" sz="3600" dirty="0" smtClean="0">
                <a:latin typeface="Comic Sans MS" pitchFamily="66" charset="0"/>
                <a:cs typeface="Times New Roman" pitchFamily="18" charset="0"/>
              </a:rPr>
              <a:t/>
            </a:r>
            <a:br>
              <a:rPr lang="en-US" sz="3600" dirty="0" smtClean="0">
                <a:latin typeface="Comic Sans MS" pitchFamily="66" charset="0"/>
                <a:cs typeface="Times New Roman" pitchFamily="18" charset="0"/>
              </a:rPr>
            </a:br>
            <a:r>
              <a:rPr lang="en-US" sz="3600" dirty="0" smtClean="0">
                <a:latin typeface="Comic Sans MS" pitchFamily="66" charset="0"/>
                <a:cs typeface="Times New Roman" pitchFamily="18" charset="0"/>
              </a:rPr>
              <a:t>In conclusion one must realize that in the pharmaceutical industry there is no margin for error and one must follow good practices in the laboratory to generate accurate, precise and reliable data.</a:t>
            </a:r>
            <a:br>
              <a:rPr lang="en-US" sz="3600" dirty="0" smtClean="0">
                <a:latin typeface="Comic Sans MS" pitchFamily="66" charset="0"/>
                <a:cs typeface="Times New Roman" pitchFamily="18" charset="0"/>
              </a:rPr>
            </a:br>
            <a:endParaRPr lang="en-US" sz="3600" dirty="0" smtClean="0">
              <a:latin typeface="Comic Sans MS" pitchFamily="66" charset="0"/>
              <a:cs typeface="Times New Roman" pitchFamily="18" charset="0"/>
            </a:endParaRPr>
          </a:p>
        </p:txBody>
      </p:sp>
      <p:sp>
        <p:nvSpPr>
          <p:cNvPr id="26627" name="Text Box 4"/>
          <p:cNvSpPr txBox="1">
            <a:spLocks noChangeArrowheads="1"/>
          </p:cNvSpPr>
          <p:nvPr/>
        </p:nvSpPr>
        <p:spPr bwMode="auto">
          <a:xfrm>
            <a:off x="2133600" y="533400"/>
            <a:ext cx="4572000" cy="823913"/>
          </a:xfrm>
          <a:prstGeom prst="rect">
            <a:avLst/>
          </a:prstGeom>
          <a:noFill/>
          <a:ln w="9525">
            <a:noFill/>
            <a:miter lim="800000"/>
            <a:headEnd/>
            <a:tailEnd/>
          </a:ln>
        </p:spPr>
        <p:txBody>
          <a:bodyPr>
            <a:spAutoFit/>
          </a:bodyPr>
          <a:lstStyle/>
          <a:p>
            <a:pPr>
              <a:spcBef>
                <a:spcPct val="50000"/>
              </a:spcBef>
            </a:pPr>
            <a:r>
              <a:rPr lang="en-US" sz="4800" b="1">
                <a:solidFill>
                  <a:srgbClr val="FF3300"/>
                </a:solidFill>
              </a:rPr>
              <a:t>CONCLUSION</a:t>
            </a:r>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r>
              <a:rPr lang="en-US"/>
              <a:t>Definition of GLP</a:t>
            </a:r>
            <a:endParaRPr lang="th-TH"/>
          </a:p>
        </p:txBody>
      </p:sp>
      <p:sp>
        <p:nvSpPr>
          <p:cNvPr id="124931" name="Rectangle 3"/>
          <p:cNvSpPr>
            <a:spLocks noGrp="1" noChangeArrowheads="1"/>
          </p:cNvSpPr>
          <p:nvPr>
            <p:ph idx="1"/>
          </p:nvPr>
        </p:nvSpPr>
        <p:spPr/>
        <p:txBody>
          <a:bodyPr/>
          <a:lstStyle/>
          <a:p>
            <a:r>
              <a:rPr lang="en-US" dirty="0" smtClean="0"/>
              <a:t>Good Laboratory Practices(GLP) </a:t>
            </a:r>
            <a:r>
              <a:rPr lang="en-US" dirty="0"/>
              <a:t>is a quality system concerned with the organizational process and the conditions under which non-clinical health and environmental safety studies are </a:t>
            </a:r>
            <a:r>
              <a:rPr lang="en-US" dirty="0">
                <a:solidFill>
                  <a:srgbClr val="FF00FF"/>
                </a:solidFill>
              </a:rPr>
              <a:t>planned, performed, monitored, recorded, archived and reported</a:t>
            </a:r>
            <a:r>
              <a:rPr lang="en-US" dirty="0"/>
              <a:t>.</a:t>
            </a:r>
            <a:endParaRPr lang="th-TH" dirty="0"/>
          </a:p>
        </p:txBody>
      </p:sp>
    </p:spTree>
  </p:cSld>
  <p:clrMapOvr>
    <a:masterClrMapping/>
  </p:clrMapOvr>
  <p:transition spd="med"/>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ext Box 2"/>
          <p:cNvSpPr txBox="1">
            <a:spLocks noChangeArrowheads="1"/>
          </p:cNvSpPr>
          <p:nvPr/>
        </p:nvSpPr>
        <p:spPr bwMode="auto">
          <a:xfrm>
            <a:off x="1447800" y="2286000"/>
            <a:ext cx="5562600" cy="579438"/>
          </a:xfrm>
          <a:prstGeom prst="rect">
            <a:avLst/>
          </a:prstGeom>
          <a:noFill/>
          <a:ln w="9525">
            <a:noFill/>
            <a:miter lim="800000"/>
            <a:headEnd/>
            <a:tailEnd/>
          </a:ln>
        </p:spPr>
        <p:txBody>
          <a:bodyPr>
            <a:spAutoFit/>
          </a:bodyPr>
          <a:lstStyle/>
          <a:p>
            <a:pPr algn="ctr" eaLnBrk="0" hangingPunct="0">
              <a:spcBef>
                <a:spcPct val="50000"/>
              </a:spcBef>
            </a:pPr>
            <a:endParaRPr kumimoji="1" lang="en-US" sz="3200">
              <a:latin typeface="TypoUpright BT" pitchFamily="66" charset="0"/>
            </a:endParaRPr>
          </a:p>
        </p:txBody>
      </p:sp>
      <p:sp>
        <p:nvSpPr>
          <p:cNvPr id="1028" name="Rectangle 3"/>
          <p:cNvSpPr>
            <a:spLocks noGrp="1" noChangeArrowheads="1"/>
          </p:cNvSpPr>
          <p:nvPr>
            <p:ph type="ctrTitle"/>
          </p:nvPr>
        </p:nvSpPr>
        <p:spPr>
          <a:xfrm flipH="1" flipV="1">
            <a:off x="2286000" y="609600"/>
            <a:ext cx="304800" cy="171450"/>
          </a:xfrm>
        </p:spPr>
        <p:txBody>
          <a:bodyPr>
            <a:normAutofit fontScale="90000"/>
          </a:bodyPr>
          <a:lstStyle/>
          <a:p>
            <a:endParaRPr lang="en-US" sz="4000" smtClean="0"/>
          </a:p>
        </p:txBody>
      </p:sp>
      <p:sp>
        <p:nvSpPr>
          <p:cNvPr id="1029" name="Rectangle 4"/>
          <p:cNvSpPr>
            <a:spLocks noGrp="1" noChangeArrowheads="1"/>
          </p:cNvSpPr>
          <p:nvPr>
            <p:ph type="subTitle" idx="1"/>
          </p:nvPr>
        </p:nvSpPr>
        <p:spPr>
          <a:xfrm>
            <a:off x="762000" y="0"/>
            <a:ext cx="7315200" cy="6477000"/>
          </a:xfrm>
        </p:spPr>
        <p:txBody>
          <a:bodyPr/>
          <a:lstStyle/>
          <a:p>
            <a:endParaRPr lang="en-US" sz="8000" i="1" dirty="0" smtClean="0">
              <a:solidFill>
                <a:srgbClr val="CCFF33"/>
              </a:solidFill>
              <a:latin typeface="Vineta BT" pitchFamily="82" charset="0"/>
            </a:endParaRPr>
          </a:p>
          <a:p>
            <a:endParaRPr lang="en-US" sz="8000" i="1" dirty="0" smtClean="0">
              <a:solidFill>
                <a:srgbClr val="CCFF33"/>
              </a:solidFill>
              <a:latin typeface="Vineta BT" pitchFamily="82" charset="0"/>
            </a:endParaRPr>
          </a:p>
          <a:p>
            <a:endParaRPr lang="en-US" sz="8000" i="1" dirty="0" smtClean="0">
              <a:solidFill>
                <a:srgbClr val="CCFF33"/>
              </a:solidFill>
              <a:latin typeface="Vineta BT" pitchFamily="82" charset="0"/>
            </a:endParaRPr>
          </a:p>
          <a:p>
            <a:endParaRPr lang="en-US" sz="2400" i="1" dirty="0" smtClean="0">
              <a:solidFill>
                <a:srgbClr val="0000FF"/>
              </a:solidFill>
            </a:endParaRPr>
          </a:p>
          <a:p>
            <a:r>
              <a:rPr lang="en-US" sz="8000" i="1" dirty="0" smtClean="0">
                <a:solidFill>
                  <a:srgbClr val="0000FF"/>
                </a:solidFill>
              </a:rPr>
              <a:t>Thank You</a:t>
            </a:r>
          </a:p>
        </p:txBody>
      </p:sp>
      <p:graphicFrame>
        <p:nvGraphicFramePr>
          <p:cNvPr id="1026" name="Object 74"/>
          <p:cNvGraphicFramePr>
            <a:graphicFrameLocks noChangeAspect="1"/>
          </p:cNvGraphicFramePr>
          <p:nvPr/>
        </p:nvGraphicFramePr>
        <p:xfrm>
          <a:off x="1600200" y="0"/>
          <a:ext cx="5486400" cy="4495800"/>
        </p:xfrm>
        <a:graphic>
          <a:graphicData uri="http://schemas.openxmlformats.org/presentationml/2006/ole">
            <p:oleObj spid="_x0000_s1026" name="Bitmap Image" r:id="rId3" imgW="3552381" imgH="2800741" progId="PBrush">
              <p:embed/>
            </p:oleObj>
          </a:graphicData>
        </a:graphic>
      </p:graphicFrame>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p:txBody>
          <a:bodyPr/>
          <a:lstStyle/>
          <a:p>
            <a:r>
              <a:rPr lang="en-US"/>
              <a:t>The purpose of GLP</a:t>
            </a:r>
            <a:endParaRPr lang="th-TH"/>
          </a:p>
        </p:txBody>
      </p:sp>
      <p:sp>
        <p:nvSpPr>
          <p:cNvPr id="120835" name="Rectangle 3"/>
          <p:cNvSpPr>
            <a:spLocks noGrp="1" noChangeArrowheads="1"/>
          </p:cNvSpPr>
          <p:nvPr>
            <p:ph idx="1"/>
          </p:nvPr>
        </p:nvSpPr>
        <p:spPr/>
        <p:txBody>
          <a:bodyPr/>
          <a:lstStyle/>
          <a:p>
            <a:r>
              <a:rPr lang="en-US" dirty="0"/>
              <a:t>The principle of Good laboratory practice (GLP) : to promote the development of quality and validity of test data used for determining the safety of </a:t>
            </a:r>
            <a:r>
              <a:rPr lang="en-US" dirty="0" smtClean="0"/>
              <a:t>chemicals, Pharmaceuticals, Food, Cosmetics  etc. </a:t>
            </a:r>
            <a:endParaRPr lang="th-TH" dirty="0"/>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5800" y="0"/>
            <a:ext cx="7772400" cy="1143000"/>
          </a:xfrm>
        </p:spPr>
        <p:txBody>
          <a:bodyPr/>
          <a:lstStyle/>
          <a:p>
            <a:r>
              <a:rPr lang="en-US" b="1" smtClean="0">
                <a:solidFill>
                  <a:srgbClr val="FF3300"/>
                </a:solidFill>
                <a:cs typeface="Times New Roman" pitchFamily="18" charset="0"/>
              </a:rPr>
              <a:t>Importance of G L P</a:t>
            </a:r>
            <a:endParaRPr lang="en-US" b="1" smtClean="0">
              <a:solidFill>
                <a:srgbClr val="FF3300"/>
              </a:solidFill>
            </a:endParaRPr>
          </a:p>
        </p:txBody>
      </p:sp>
      <p:sp>
        <p:nvSpPr>
          <p:cNvPr id="4099" name="Rectangle 3"/>
          <p:cNvSpPr>
            <a:spLocks noGrp="1" noChangeArrowheads="1"/>
          </p:cNvSpPr>
          <p:nvPr>
            <p:ph type="subTitle" idx="1"/>
          </p:nvPr>
        </p:nvSpPr>
        <p:spPr>
          <a:xfrm>
            <a:off x="914400" y="1447800"/>
            <a:ext cx="7467600" cy="4800600"/>
          </a:xfrm>
          <a:ln>
            <a:solidFill>
              <a:schemeClr val="tx1"/>
            </a:solidFill>
          </a:ln>
        </p:spPr>
        <p:txBody>
          <a:bodyPr/>
          <a:lstStyle/>
          <a:p>
            <a:pPr algn="just"/>
            <a:endParaRPr lang="en-US" sz="2400" dirty="0" smtClean="0">
              <a:solidFill>
                <a:schemeClr val="accent2"/>
              </a:solidFill>
              <a:latin typeface="Comic Sans MS" pitchFamily="66" charset="0"/>
              <a:cs typeface="Times New Roman" pitchFamily="18" charset="0"/>
            </a:endParaRPr>
          </a:p>
          <a:p>
            <a:pPr algn="just"/>
            <a:r>
              <a:rPr lang="en-US" dirty="0" smtClean="0">
                <a:solidFill>
                  <a:schemeClr val="tx1"/>
                </a:solidFill>
                <a:latin typeface="Comic Sans MS" pitchFamily="66" charset="0"/>
                <a:cs typeface="Times New Roman" pitchFamily="18" charset="0"/>
              </a:rPr>
              <a:t>Since raw materials, packaging materials, intermediates and finished products are ultimately released based on the analytical results generated in the Q.C. Laboratory,  Accuracy, Precision and Reliability of these results are of paramount importance.</a:t>
            </a:r>
          </a:p>
          <a:p>
            <a:endParaRPr lang="en-US" dirty="0" smtClean="0">
              <a:solidFill>
                <a:schemeClr val="accent2"/>
              </a:solidFill>
            </a:endParaRPr>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09600" y="304800"/>
            <a:ext cx="7772400" cy="609600"/>
          </a:xfrm>
        </p:spPr>
        <p:txBody>
          <a:bodyPr>
            <a:normAutofit fontScale="90000"/>
          </a:bodyPr>
          <a:lstStyle/>
          <a:p>
            <a:r>
              <a:rPr lang="en-US" sz="4800" b="1" smtClean="0">
                <a:solidFill>
                  <a:srgbClr val="FF3300"/>
                </a:solidFill>
              </a:rPr>
              <a:t>GMP vs. GLP</a:t>
            </a:r>
          </a:p>
        </p:txBody>
      </p:sp>
      <p:sp>
        <p:nvSpPr>
          <p:cNvPr id="5123" name="Text Box 4"/>
          <p:cNvSpPr txBox="1">
            <a:spLocks noChangeArrowheads="1"/>
          </p:cNvSpPr>
          <p:nvPr/>
        </p:nvSpPr>
        <p:spPr bwMode="auto">
          <a:xfrm>
            <a:off x="457200" y="1981200"/>
            <a:ext cx="1600200" cy="427038"/>
          </a:xfrm>
          <a:prstGeom prst="rect">
            <a:avLst/>
          </a:prstGeom>
          <a:noFill/>
          <a:ln w="3175">
            <a:noFill/>
            <a:miter lim="800000"/>
            <a:headEnd/>
            <a:tailEnd/>
          </a:ln>
        </p:spPr>
        <p:txBody>
          <a:bodyPr>
            <a:spAutoFit/>
          </a:bodyPr>
          <a:lstStyle/>
          <a:p>
            <a:pPr>
              <a:spcBef>
                <a:spcPct val="50000"/>
              </a:spcBef>
            </a:pPr>
            <a:r>
              <a:rPr lang="en-US" sz="2200" dirty="0">
                <a:latin typeface="Comic Sans MS" pitchFamily="66" charset="0"/>
              </a:rPr>
              <a:t>Samples</a:t>
            </a:r>
          </a:p>
        </p:txBody>
      </p:sp>
      <p:sp>
        <p:nvSpPr>
          <p:cNvPr id="5124" name="Text Box 5"/>
          <p:cNvSpPr txBox="1">
            <a:spLocks noChangeArrowheads="1"/>
          </p:cNvSpPr>
          <p:nvPr/>
        </p:nvSpPr>
        <p:spPr bwMode="auto">
          <a:xfrm>
            <a:off x="2971800" y="1828800"/>
            <a:ext cx="2590800" cy="790575"/>
          </a:xfrm>
          <a:prstGeom prst="rect">
            <a:avLst/>
          </a:prstGeom>
          <a:noFill/>
          <a:ln w="28575">
            <a:solidFill>
              <a:srgbClr val="FF0000"/>
            </a:solidFill>
            <a:miter lim="800000"/>
            <a:headEnd/>
            <a:tailEnd/>
          </a:ln>
        </p:spPr>
        <p:txBody>
          <a:bodyPr>
            <a:spAutoFit/>
          </a:bodyPr>
          <a:lstStyle/>
          <a:p>
            <a:pPr algn="ctr">
              <a:spcBef>
                <a:spcPct val="50000"/>
              </a:spcBef>
            </a:pPr>
            <a:r>
              <a:rPr lang="en-US" sz="2200">
                <a:latin typeface="Comic Sans MS" pitchFamily="66" charset="0"/>
              </a:rPr>
              <a:t>Laboratory Processes</a:t>
            </a:r>
          </a:p>
        </p:txBody>
      </p:sp>
      <p:sp>
        <p:nvSpPr>
          <p:cNvPr id="5125" name="Text Box 6"/>
          <p:cNvSpPr txBox="1">
            <a:spLocks noChangeArrowheads="1"/>
          </p:cNvSpPr>
          <p:nvPr/>
        </p:nvSpPr>
        <p:spPr bwMode="auto">
          <a:xfrm>
            <a:off x="6324600" y="1828800"/>
            <a:ext cx="2057400" cy="762000"/>
          </a:xfrm>
          <a:prstGeom prst="rect">
            <a:avLst/>
          </a:prstGeom>
          <a:noFill/>
          <a:ln w="9525">
            <a:noFill/>
            <a:miter lim="800000"/>
            <a:headEnd/>
            <a:tailEnd/>
          </a:ln>
        </p:spPr>
        <p:txBody>
          <a:bodyPr>
            <a:spAutoFit/>
          </a:bodyPr>
          <a:lstStyle/>
          <a:p>
            <a:pPr algn="ctr">
              <a:spcBef>
                <a:spcPct val="50000"/>
              </a:spcBef>
            </a:pPr>
            <a:r>
              <a:rPr lang="en-US" sz="2200" dirty="0">
                <a:latin typeface="Comic Sans MS" pitchFamily="66" charset="0"/>
              </a:rPr>
              <a:t>Results of Analysis</a:t>
            </a:r>
          </a:p>
        </p:txBody>
      </p:sp>
      <p:sp>
        <p:nvSpPr>
          <p:cNvPr id="5126" name="Text Box 7"/>
          <p:cNvSpPr txBox="1">
            <a:spLocks noChangeArrowheads="1"/>
          </p:cNvSpPr>
          <p:nvPr/>
        </p:nvSpPr>
        <p:spPr bwMode="auto">
          <a:xfrm>
            <a:off x="2362200" y="3276600"/>
            <a:ext cx="4267200" cy="427038"/>
          </a:xfrm>
          <a:prstGeom prst="rect">
            <a:avLst/>
          </a:prstGeom>
          <a:noFill/>
          <a:ln w="9525">
            <a:noFill/>
            <a:miter lim="800000"/>
            <a:headEnd/>
            <a:tailEnd/>
          </a:ln>
        </p:spPr>
        <p:txBody>
          <a:bodyPr>
            <a:spAutoFit/>
          </a:bodyPr>
          <a:lstStyle/>
          <a:p>
            <a:pPr>
              <a:spcBef>
                <a:spcPct val="50000"/>
              </a:spcBef>
            </a:pPr>
            <a:r>
              <a:rPr lang="en-US" sz="2200">
                <a:latin typeface="Comic Sans MS" pitchFamily="66" charset="0"/>
              </a:rPr>
              <a:t>Good Laboratory Practices</a:t>
            </a:r>
          </a:p>
        </p:txBody>
      </p:sp>
      <p:sp>
        <p:nvSpPr>
          <p:cNvPr id="5127" name="Text Box 8"/>
          <p:cNvSpPr txBox="1">
            <a:spLocks noChangeArrowheads="1"/>
          </p:cNvSpPr>
          <p:nvPr/>
        </p:nvSpPr>
        <p:spPr bwMode="auto">
          <a:xfrm>
            <a:off x="0" y="4343400"/>
            <a:ext cx="2819400" cy="762000"/>
          </a:xfrm>
          <a:prstGeom prst="rect">
            <a:avLst/>
          </a:prstGeom>
          <a:noFill/>
          <a:ln w="9525">
            <a:noFill/>
            <a:miter lim="800000"/>
            <a:headEnd/>
            <a:tailEnd/>
          </a:ln>
        </p:spPr>
        <p:txBody>
          <a:bodyPr>
            <a:spAutoFit/>
          </a:bodyPr>
          <a:lstStyle/>
          <a:p>
            <a:pPr algn="ctr">
              <a:spcBef>
                <a:spcPct val="50000"/>
              </a:spcBef>
            </a:pPr>
            <a:r>
              <a:rPr lang="en-US" sz="2200" dirty="0">
                <a:latin typeface="Comic Sans MS" pitchFamily="66" charset="0"/>
              </a:rPr>
              <a:t>Raw Materials Packaging Materials</a:t>
            </a:r>
          </a:p>
        </p:txBody>
      </p:sp>
      <p:sp>
        <p:nvSpPr>
          <p:cNvPr id="5128" name="Text Box 9"/>
          <p:cNvSpPr txBox="1">
            <a:spLocks noChangeArrowheads="1"/>
          </p:cNvSpPr>
          <p:nvPr/>
        </p:nvSpPr>
        <p:spPr bwMode="auto">
          <a:xfrm>
            <a:off x="2971800" y="4343400"/>
            <a:ext cx="2590800" cy="790575"/>
          </a:xfrm>
          <a:prstGeom prst="rect">
            <a:avLst/>
          </a:prstGeom>
          <a:noFill/>
          <a:ln w="28575">
            <a:solidFill>
              <a:srgbClr val="FF0000"/>
            </a:solidFill>
            <a:miter lim="800000"/>
            <a:headEnd/>
            <a:tailEnd/>
          </a:ln>
        </p:spPr>
        <p:txBody>
          <a:bodyPr>
            <a:spAutoFit/>
          </a:bodyPr>
          <a:lstStyle/>
          <a:p>
            <a:pPr algn="ctr">
              <a:spcBef>
                <a:spcPct val="50000"/>
              </a:spcBef>
            </a:pPr>
            <a:r>
              <a:rPr lang="en-US" sz="2200">
                <a:latin typeface="Comic Sans MS" pitchFamily="66" charset="0"/>
              </a:rPr>
              <a:t>Manufacturing Processes</a:t>
            </a:r>
          </a:p>
        </p:txBody>
      </p:sp>
      <p:sp>
        <p:nvSpPr>
          <p:cNvPr id="5129" name="Text Box 10"/>
          <p:cNvSpPr txBox="1">
            <a:spLocks noChangeArrowheads="1"/>
          </p:cNvSpPr>
          <p:nvPr/>
        </p:nvSpPr>
        <p:spPr bwMode="auto">
          <a:xfrm>
            <a:off x="6324600" y="4343400"/>
            <a:ext cx="2819400" cy="762000"/>
          </a:xfrm>
          <a:prstGeom prst="rect">
            <a:avLst/>
          </a:prstGeom>
          <a:noFill/>
          <a:ln w="9525">
            <a:noFill/>
            <a:miter lim="800000"/>
            <a:headEnd/>
            <a:tailEnd/>
          </a:ln>
        </p:spPr>
        <p:txBody>
          <a:bodyPr>
            <a:spAutoFit/>
          </a:bodyPr>
          <a:lstStyle/>
          <a:p>
            <a:pPr algn="ctr">
              <a:spcBef>
                <a:spcPct val="50000"/>
              </a:spcBef>
            </a:pPr>
            <a:r>
              <a:rPr lang="en-US" sz="2200">
                <a:latin typeface="Comic Sans MS" pitchFamily="66" charset="0"/>
              </a:rPr>
              <a:t>Finished Product of Standard Quality</a:t>
            </a:r>
          </a:p>
        </p:txBody>
      </p:sp>
      <p:sp>
        <p:nvSpPr>
          <p:cNvPr id="5130" name="Text Box 11"/>
          <p:cNvSpPr txBox="1">
            <a:spLocks noChangeArrowheads="1"/>
          </p:cNvSpPr>
          <p:nvPr/>
        </p:nvSpPr>
        <p:spPr bwMode="auto">
          <a:xfrm>
            <a:off x="2133600" y="6019800"/>
            <a:ext cx="4572000" cy="427038"/>
          </a:xfrm>
          <a:prstGeom prst="rect">
            <a:avLst/>
          </a:prstGeom>
          <a:noFill/>
          <a:ln w="9525">
            <a:noFill/>
            <a:miter lim="800000"/>
            <a:headEnd/>
            <a:tailEnd/>
          </a:ln>
        </p:spPr>
        <p:txBody>
          <a:bodyPr>
            <a:spAutoFit/>
          </a:bodyPr>
          <a:lstStyle/>
          <a:p>
            <a:pPr>
              <a:spcBef>
                <a:spcPct val="50000"/>
              </a:spcBef>
            </a:pPr>
            <a:r>
              <a:rPr lang="en-US" sz="2200" dirty="0">
                <a:latin typeface="Comic Sans MS" pitchFamily="66" charset="0"/>
              </a:rPr>
              <a:t>Good Manufacturing Practices</a:t>
            </a:r>
          </a:p>
        </p:txBody>
      </p:sp>
      <p:sp>
        <p:nvSpPr>
          <p:cNvPr id="5131" name="Line 12"/>
          <p:cNvSpPr>
            <a:spLocks noChangeShapeType="1"/>
          </p:cNvSpPr>
          <p:nvPr/>
        </p:nvSpPr>
        <p:spPr bwMode="auto">
          <a:xfrm>
            <a:off x="2057400" y="2238375"/>
            <a:ext cx="914400" cy="0"/>
          </a:xfrm>
          <a:prstGeom prst="line">
            <a:avLst/>
          </a:prstGeom>
          <a:noFill/>
          <a:ln w="12700">
            <a:solidFill>
              <a:schemeClr val="tx1"/>
            </a:solidFill>
            <a:round/>
            <a:headEnd/>
            <a:tailEnd type="triangle" w="med" len="med"/>
          </a:ln>
        </p:spPr>
        <p:txBody>
          <a:bodyPr/>
          <a:lstStyle/>
          <a:p>
            <a:endParaRPr lang="en-US"/>
          </a:p>
        </p:txBody>
      </p:sp>
      <p:sp>
        <p:nvSpPr>
          <p:cNvPr id="5132" name="Line 13"/>
          <p:cNvSpPr>
            <a:spLocks noChangeShapeType="1"/>
          </p:cNvSpPr>
          <p:nvPr/>
        </p:nvSpPr>
        <p:spPr bwMode="auto">
          <a:xfrm>
            <a:off x="5562600" y="2238375"/>
            <a:ext cx="838200" cy="0"/>
          </a:xfrm>
          <a:prstGeom prst="line">
            <a:avLst/>
          </a:prstGeom>
          <a:noFill/>
          <a:ln w="9525">
            <a:solidFill>
              <a:schemeClr val="tx1"/>
            </a:solidFill>
            <a:round/>
            <a:headEnd/>
            <a:tailEnd type="triangle" w="med" len="med"/>
          </a:ln>
        </p:spPr>
        <p:txBody>
          <a:bodyPr/>
          <a:lstStyle/>
          <a:p>
            <a:endParaRPr lang="en-US"/>
          </a:p>
        </p:txBody>
      </p:sp>
      <p:sp>
        <p:nvSpPr>
          <p:cNvPr id="5133" name="Line 14"/>
          <p:cNvSpPr>
            <a:spLocks noChangeShapeType="1"/>
          </p:cNvSpPr>
          <p:nvPr/>
        </p:nvSpPr>
        <p:spPr bwMode="auto">
          <a:xfrm flipV="1">
            <a:off x="4267200" y="2667000"/>
            <a:ext cx="0" cy="609600"/>
          </a:xfrm>
          <a:prstGeom prst="line">
            <a:avLst/>
          </a:prstGeom>
          <a:noFill/>
          <a:ln w="9525">
            <a:solidFill>
              <a:schemeClr val="tx1"/>
            </a:solidFill>
            <a:round/>
            <a:headEnd/>
            <a:tailEnd type="triangle" w="med" len="med"/>
          </a:ln>
        </p:spPr>
        <p:txBody>
          <a:bodyPr/>
          <a:lstStyle/>
          <a:p>
            <a:endParaRPr lang="en-US"/>
          </a:p>
        </p:txBody>
      </p:sp>
      <p:sp>
        <p:nvSpPr>
          <p:cNvPr id="5134" name="Line 15"/>
          <p:cNvSpPr>
            <a:spLocks noChangeShapeType="1"/>
          </p:cNvSpPr>
          <p:nvPr/>
        </p:nvSpPr>
        <p:spPr bwMode="auto">
          <a:xfrm>
            <a:off x="2667000" y="4724400"/>
            <a:ext cx="304800" cy="0"/>
          </a:xfrm>
          <a:prstGeom prst="line">
            <a:avLst/>
          </a:prstGeom>
          <a:noFill/>
          <a:ln w="9525">
            <a:solidFill>
              <a:schemeClr val="tx1"/>
            </a:solidFill>
            <a:round/>
            <a:headEnd/>
            <a:tailEnd type="triangle" w="med" len="med"/>
          </a:ln>
        </p:spPr>
        <p:txBody>
          <a:bodyPr/>
          <a:lstStyle/>
          <a:p>
            <a:endParaRPr lang="en-US"/>
          </a:p>
        </p:txBody>
      </p:sp>
      <p:sp>
        <p:nvSpPr>
          <p:cNvPr id="5135" name="Line 16"/>
          <p:cNvSpPr>
            <a:spLocks noChangeShapeType="1"/>
          </p:cNvSpPr>
          <p:nvPr/>
        </p:nvSpPr>
        <p:spPr bwMode="auto">
          <a:xfrm flipV="1">
            <a:off x="4267200" y="5181600"/>
            <a:ext cx="0" cy="838200"/>
          </a:xfrm>
          <a:prstGeom prst="line">
            <a:avLst/>
          </a:prstGeom>
          <a:noFill/>
          <a:ln w="9525">
            <a:solidFill>
              <a:schemeClr val="tx1"/>
            </a:solidFill>
            <a:round/>
            <a:headEnd/>
            <a:tailEnd type="triangle" w="med" len="med"/>
          </a:ln>
        </p:spPr>
        <p:txBody>
          <a:bodyPr/>
          <a:lstStyle/>
          <a:p>
            <a:endParaRPr lang="en-US"/>
          </a:p>
        </p:txBody>
      </p:sp>
      <p:sp>
        <p:nvSpPr>
          <p:cNvPr id="5136" name="Line 17"/>
          <p:cNvSpPr>
            <a:spLocks noChangeShapeType="1"/>
          </p:cNvSpPr>
          <p:nvPr/>
        </p:nvSpPr>
        <p:spPr bwMode="auto">
          <a:xfrm>
            <a:off x="5562600" y="4752975"/>
            <a:ext cx="914400" cy="0"/>
          </a:xfrm>
          <a:prstGeom prst="line">
            <a:avLst/>
          </a:prstGeom>
          <a:noFill/>
          <a:ln w="9525">
            <a:solidFill>
              <a:schemeClr val="tx1"/>
            </a:solidFill>
            <a:round/>
            <a:headEnd/>
            <a:tailEnd type="triangle" w="med" len="med"/>
          </a:ln>
        </p:spPr>
        <p:txBody>
          <a:bodyPr/>
          <a:lstStyle/>
          <a:p>
            <a:endParaRPr lang="en-US"/>
          </a:p>
        </p:txBody>
      </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0"/>
            <a:ext cx="7848600" cy="685800"/>
          </a:xfrm>
        </p:spPr>
        <p:txBody>
          <a:bodyPr>
            <a:normAutofit fontScale="90000"/>
          </a:bodyPr>
          <a:lstStyle/>
          <a:p>
            <a:r>
              <a:rPr lang="en-US" sz="5400" b="1" dirty="0" smtClean="0">
                <a:solidFill>
                  <a:srgbClr val="FF3300"/>
                </a:solidFill>
              </a:rPr>
              <a:t>Schedule-L1 (GLP)</a:t>
            </a:r>
            <a:endParaRPr lang="en-US" sz="5400" b="1" dirty="0" smtClean="0">
              <a:solidFill>
                <a:srgbClr val="FF3300"/>
              </a:solidFill>
            </a:endParaRPr>
          </a:p>
        </p:txBody>
      </p:sp>
      <p:sp>
        <p:nvSpPr>
          <p:cNvPr id="6147" name="Rectangle 3"/>
          <p:cNvSpPr>
            <a:spLocks noGrp="1" noChangeArrowheads="1"/>
          </p:cNvSpPr>
          <p:nvPr>
            <p:ph type="subTitle" idx="1"/>
          </p:nvPr>
        </p:nvSpPr>
        <p:spPr>
          <a:xfrm>
            <a:off x="0" y="762000"/>
            <a:ext cx="9144000" cy="5867400"/>
          </a:xfrm>
        </p:spPr>
        <p:txBody>
          <a:bodyPr>
            <a:normAutofit lnSpcReduction="10000"/>
          </a:bodyPr>
          <a:lstStyle/>
          <a:p>
            <a:pPr marL="514350" indent="-514350" algn="l">
              <a:buFont typeface="+mj-lt"/>
              <a:buAutoNum type="arabicPeriod"/>
            </a:pPr>
            <a:r>
              <a:rPr lang="en-US" sz="2000" dirty="0" smtClean="0">
                <a:solidFill>
                  <a:schemeClr val="tx1"/>
                </a:solidFill>
                <a:latin typeface="Comic Sans MS" pitchFamily="66" charset="0"/>
              </a:rPr>
              <a:t>General requirements </a:t>
            </a:r>
          </a:p>
          <a:p>
            <a:pPr marL="514350" indent="-514350" algn="l">
              <a:buFont typeface="+mj-lt"/>
              <a:buAutoNum type="arabicPeriod"/>
            </a:pPr>
            <a:r>
              <a:rPr lang="en-US" sz="2000" dirty="0" smtClean="0">
                <a:solidFill>
                  <a:schemeClr val="tx1"/>
                </a:solidFill>
                <a:latin typeface="Comic Sans MS" pitchFamily="66" charset="0"/>
              </a:rPr>
              <a:t>Premises </a:t>
            </a:r>
          </a:p>
          <a:p>
            <a:pPr marL="514350" indent="-514350" algn="l">
              <a:buFont typeface="+mj-lt"/>
              <a:buAutoNum type="arabicPeriod"/>
            </a:pPr>
            <a:r>
              <a:rPr lang="en-US" sz="2000" dirty="0" smtClean="0">
                <a:solidFill>
                  <a:schemeClr val="tx1"/>
                </a:solidFill>
                <a:latin typeface="Comic Sans MS" pitchFamily="66" charset="0"/>
              </a:rPr>
              <a:t>Personal </a:t>
            </a:r>
          </a:p>
          <a:p>
            <a:pPr marL="514350" indent="-514350" algn="l">
              <a:buFont typeface="+mj-lt"/>
              <a:buAutoNum type="arabicPeriod"/>
            </a:pPr>
            <a:r>
              <a:rPr lang="en-US" sz="2000" dirty="0" smtClean="0">
                <a:solidFill>
                  <a:schemeClr val="tx1"/>
                </a:solidFill>
                <a:latin typeface="Comic Sans MS" pitchFamily="66" charset="0"/>
              </a:rPr>
              <a:t>Equipments</a:t>
            </a:r>
          </a:p>
          <a:p>
            <a:pPr marL="514350" indent="-514350" algn="l">
              <a:buFont typeface="+mj-lt"/>
              <a:buAutoNum type="arabicPeriod"/>
            </a:pPr>
            <a:r>
              <a:rPr lang="en-US" sz="2000" dirty="0" smtClean="0">
                <a:solidFill>
                  <a:schemeClr val="tx1"/>
                </a:solidFill>
                <a:latin typeface="Comic Sans MS" pitchFamily="66" charset="0"/>
              </a:rPr>
              <a:t>Chemicals &amp; Reagents </a:t>
            </a:r>
          </a:p>
          <a:p>
            <a:pPr marL="514350" indent="-514350" algn="l">
              <a:buFont typeface="+mj-lt"/>
              <a:buAutoNum type="arabicPeriod"/>
            </a:pPr>
            <a:r>
              <a:rPr lang="en-US" sz="2000" dirty="0" smtClean="0">
                <a:solidFill>
                  <a:schemeClr val="tx1"/>
                </a:solidFill>
                <a:latin typeface="Comic Sans MS" pitchFamily="66" charset="0"/>
              </a:rPr>
              <a:t>Good House Keeping and Safety </a:t>
            </a:r>
          </a:p>
          <a:p>
            <a:pPr marL="514350" indent="-514350" algn="l">
              <a:buFont typeface="+mj-lt"/>
              <a:buAutoNum type="arabicPeriod"/>
            </a:pPr>
            <a:r>
              <a:rPr lang="en-US" sz="2000" dirty="0" smtClean="0">
                <a:solidFill>
                  <a:schemeClr val="tx1"/>
                </a:solidFill>
                <a:latin typeface="Comic Sans MS" pitchFamily="66" charset="0"/>
              </a:rPr>
              <a:t>Maintenance , calibration, and validation of equipments </a:t>
            </a:r>
          </a:p>
          <a:p>
            <a:pPr marL="514350" indent="-514350" algn="l">
              <a:buFont typeface="+mj-lt"/>
              <a:buAutoNum type="arabicPeriod"/>
            </a:pPr>
            <a:r>
              <a:rPr lang="en-US" sz="2000" dirty="0" smtClean="0">
                <a:solidFill>
                  <a:schemeClr val="tx1"/>
                </a:solidFill>
                <a:latin typeface="Comic Sans MS" pitchFamily="66" charset="0"/>
              </a:rPr>
              <a:t>Reference materials </a:t>
            </a:r>
          </a:p>
          <a:p>
            <a:pPr marL="514350" indent="-514350" algn="l">
              <a:buFont typeface="+mj-lt"/>
              <a:buAutoNum type="arabicPeriod"/>
            </a:pPr>
            <a:r>
              <a:rPr lang="en-US" sz="2000" dirty="0" smtClean="0">
                <a:solidFill>
                  <a:schemeClr val="tx1"/>
                </a:solidFill>
                <a:latin typeface="Comic Sans MS" pitchFamily="66" charset="0"/>
              </a:rPr>
              <a:t>Microbiological cultures </a:t>
            </a:r>
          </a:p>
          <a:p>
            <a:pPr marL="514350" indent="-514350" algn="l">
              <a:buFont typeface="+mj-lt"/>
              <a:buAutoNum type="arabicPeriod"/>
            </a:pPr>
            <a:r>
              <a:rPr lang="en-US" sz="2000" dirty="0" smtClean="0">
                <a:solidFill>
                  <a:schemeClr val="tx1"/>
                </a:solidFill>
                <a:latin typeface="Comic Sans MS" pitchFamily="66" charset="0"/>
              </a:rPr>
              <a:t>Quality system</a:t>
            </a:r>
          </a:p>
          <a:p>
            <a:pPr marL="514350" indent="-514350" algn="l">
              <a:buFont typeface="+mj-lt"/>
              <a:buAutoNum type="arabicPeriod"/>
            </a:pPr>
            <a:r>
              <a:rPr lang="en-US" sz="2000" dirty="0" smtClean="0">
                <a:solidFill>
                  <a:schemeClr val="tx1"/>
                </a:solidFill>
                <a:latin typeface="Comic Sans MS" pitchFamily="66" charset="0"/>
              </a:rPr>
              <a:t>Internal quality system audits </a:t>
            </a:r>
          </a:p>
          <a:p>
            <a:pPr marL="514350" indent="-514350" algn="l">
              <a:buFont typeface="+mj-lt"/>
              <a:buAutoNum type="arabicPeriod"/>
            </a:pPr>
            <a:r>
              <a:rPr lang="en-US" sz="2000" dirty="0" smtClean="0">
                <a:solidFill>
                  <a:schemeClr val="tx1"/>
                </a:solidFill>
                <a:latin typeface="Comic Sans MS" pitchFamily="66" charset="0"/>
              </a:rPr>
              <a:t>Management review</a:t>
            </a:r>
          </a:p>
          <a:p>
            <a:pPr marL="514350" indent="-514350" algn="l">
              <a:buFont typeface="+mj-lt"/>
              <a:buAutoNum type="arabicPeriod"/>
            </a:pPr>
            <a:r>
              <a:rPr lang="en-US" sz="2000" dirty="0" smtClean="0">
                <a:solidFill>
                  <a:schemeClr val="tx1"/>
                </a:solidFill>
                <a:latin typeface="Comic Sans MS" pitchFamily="66" charset="0"/>
              </a:rPr>
              <a:t>Standard Operating Procedures</a:t>
            </a:r>
          </a:p>
          <a:p>
            <a:pPr marL="514350" indent="-514350" algn="l">
              <a:buFont typeface="+mj-lt"/>
              <a:buAutoNum type="arabicPeriod"/>
            </a:pPr>
            <a:r>
              <a:rPr lang="en-US" sz="2000" dirty="0" smtClean="0">
                <a:solidFill>
                  <a:schemeClr val="tx1"/>
                </a:solidFill>
                <a:latin typeface="Comic Sans MS" pitchFamily="66" charset="0"/>
              </a:rPr>
              <a:t>Protocols and Specifications archive</a:t>
            </a:r>
          </a:p>
          <a:p>
            <a:pPr marL="514350" indent="-514350" algn="l">
              <a:buFont typeface="+mj-lt"/>
              <a:buAutoNum type="arabicPeriod"/>
            </a:pPr>
            <a:r>
              <a:rPr lang="en-US" sz="2000" dirty="0" smtClean="0">
                <a:solidFill>
                  <a:schemeClr val="tx1"/>
                </a:solidFill>
                <a:latin typeface="Comic Sans MS" pitchFamily="66" charset="0"/>
              </a:rPr>
              <a:t>Raw data </a:t>
            </a:r>
          </a:p>
          <a:p>
            <a:pPr marL="514350" indent="-514350" algn="l">
              <a:buFont typeface="+mj-lt"/>
              <a:buAutoNum type="arabicPeriod"/>
            </a:pPr>
            <a:r>
              <a:rPr lang="en-US" sz="2000" dirty="0" smtClean="0">
                <a:solidFill>
                  <a:schemeClr val="tx1"/>
                </a:solidFill>
                <a:latin typeface="Comic Sans MS" pitchFamily="66" charset="0"/>
              </a:rPr>
              <a:t>Storage and archival </a:t>
            </a:r>
          </a:p>
          <a:p>
            <a:pPr marL="514350" indent="-514350" algn="l">
              <a:buFont typeface="+mj-lt"/>
              <a:buAutoNum type="arabicPeriod"/>
            </a:pPr>
            <a:endParaRPr lang="en-US" sz="2000" dirty="0" smtClean="0">
              <a:solidFill>
                <a:schemeClr val="accent2"/>
              </a:solidFill>
              <a:latin typeface="Comic Sans MS" pitchFamily="66" charset="0"/>
            </a:endParaRPr>
          </a:p>
          <a:p>
            <a:pPr marL="514350" indent="-514350" algn="l">
              <a:buFont typeface="+mj-lt"/>
              <a:buAutoNum type="arabicPeriod"/>
            </a:pPr>
            <a:endParaRPr lang="en-US" sz="2000" dirty="0" smtClean="0">
              <a:solidFill>
                <a:schemeClr val="accent2"/>
              </a:solidFill>
              <a:latin typeface="Comic Sans MS" pitchFamily="66" charset="0"/>
            </a:endParaRPr>
          </a:p>
          <a:p>
            <a:pPr marL="514350" indent="-514350" algn="l">
              <a:buFont typeface="+mj-lt"/>
              <a:buAutoNum type="arabicPeriod"/>
            </a:pPr>
            <a:endParaRPr lang="en-US" sz="2000" dirty="0" smtClean="0">
              <a:solidFill>
                <a:schemeClr val="accent2"/>
              </a:solidFill>
              <a:latin typeface="Comic Sans MS" pitchFamily="66" charset="0"/>
            </a:endParaRPr>
          </a:p>
          <a:p>
            <a:pPr marL="514350" indent="-514350" algn="l">
              <a:buFont typeface="+mj-lt"/>
              <a:buAutoNum type="arabicPeriod"/>
            </a:pPr>
            <a:endParaRPr lang="en-US" dirty="0" smtClean="0">
              <a:solidFill>
                <a:schemeClr val="accent2"/>
              </a:solidFill>
              <a:latin typeface="Comic Sans MS" pitchFamily="66" charset="0"/>
            </a:endParaRPr>
          </a:p>
        </p:txBody>
      </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533400" y="0"/>
            <a:ext cx="8077200" cy="1447800"/>
          </a:xfrm>
        </p:spPr>
        <p:txBody>
          <a:bodyPr>
            <a:normAutofit/>
          </a:bodyPr>
          <a:lstStyle/>
          <a:p>
            <a:r>
              <a:rPr lang="en-US" sz="3600" b="1" smtClean="0">
                <a:solidFill>
                  <a:srgbClr val="FF3300"/>
                </a:solidFill>
              </a:rPr>
              <a:t>Factors influencing </a:t>
            </a:r>
            <a:r>
              <a:rPr lang="en-US" sz="3600" b="1" smtClean="0">
                <a:solidFill>
                  <a:srgbClr val="FF3300"/>
                </a:solidFill>
                <a:cs typeface="Times New Roman" pitchFamily="18" charset="0"/>
              </a:rPr>
              <a:t>implementation &amp; maintenance of GLP in Q.C. laboratory</a:t>
            </a:r>
            <a:endParaRPr lang="en-US" b="1" smtClean="0">
              <a:cs typeface="Times New Roman" pitchFamily="18" charset="0"/>
            </a:endParaRPr>
          </a:p>
        </p:txBody>
      </p:sp>
      <p:sp>
        <p:nvSpPr>
          <p:cNvPr id="7171" name="Rectangle 4"/>
          <p:cNvSpPr>
            <a:spLocks noGrp="1" noChangeArrowheads="1"/>
          </p:cNvSpPr>
          <p:nvPr>
            <p:ph type="subTitle" idx="1"/>
          </p:nvPr>
        </p:nvSpPr>
        <p:spPr>
          <a:xfrm>
            <a:off x="304800" y="1295400"/>
            <a:ext cx="8839200" cy="5181600"/>
          </a:xfrm>
        </p:spPr>
        <p:txBody>
          <a:bodyPr/>
          <a:lstStyle/>
          <a:p>
            <a:pPr marL="581025" indent="-581025" algn="l">
              <a:buFontTx/>
              <a:buBlip>
                <a:blip r:embed="rId2"/>
              </a:buBlip>
              <a:tabLst>
                <a:tab pos="581025" algn="l"/>
              </a:tabLst>
            </a:pPr>
            <a:r>
              <a:rPr lang="en-US" sz="2200" dirty="0" smtClean="0">
                <a:solidFill>
                  <a:schemeClr val="tx1"/>
                </a:solidFill>
                <a:latin typeface="Comic Sans MS" pitchFamily="66" charset="0"/>
                <a:cs typeface="Times New Roman" pitchFamily="18" charset="0"/>
              </a:rPr>
              <a:t>Laboratory infrastructure. </a:t>
            </a:r>
          </a:p>
          <a:p>
            <a:pPr marL="581025" indent="-581025" algn="l">
              <a:buFontTx/>
              <a:buBlip>
                <a:blip r:embed="rId2"/>
              </a:buBlip>
              <a:tabLst>
                <a:tab pos="581025" algn="l"/>
              </a:tabLst>
            </a:pPr>
            <a:r>
              <a:rPr lang="en-US" sz="2200" dirty="0" smtClean="0">
                <a:solidFill>
                  <a:schemeClr val="tx1"/>
                </a:solidFill>
                <a:latin typeface="Comic Sans MS" pitchFamily="66" charset="0"/>
                <a:cs typeface="Times New Roman" pitchFamily="18" charset="0"/>
              </a:rPr>
              <a:t>Reference Standards &amp; reference microbial cultures. </a:t>
            </a:r>
          </a:p>
          <a:p>
            <a:pPr marL="581025" indent="-581025" algn="l">
              <a:buFontTx/>
              <a:buBlip>
                <a:blip r:embed="rId2"/>
              </a:buBlip>
              <a:tabLst>
                <a:tab pos="581025" algn="l"/>
              </a:tabLst>
            </a:pPr>
            <a:r>
              <a:rPr lang="en-US" sz="2200" dirty="0" smtClean="0">
                <a:solidFill>
                  <a:schemeClr val="tx1"/>
                </a:solidFill>
                <a:latin typeface="Comic Sans MS" pitchFamily="66" charset="0"/>
                <a:cs typeface="Times New Roman" pitchFamily="18" charset="0"/>
              </a:rPr>
              <a:t>Quality of analytical Reagents &amp; Chemicals.</a:t>
            </a:r>
          </a:p>
          <a:p>
            <a:pPr marL="581025" indent="-581025" algn="l">
              <a:buFontTx/>
              <a:buBlip>
                <a:blip r:embed="rId2"/>
              </a:buBlip>
              <a:tabLst>
                <a:tab pos="581025" algn="l"/>
              </a:tabLst>
            </a:pPr>
            <a:r>
              <a:rPr lang="en-US" sz="2200" dirty="0" smtClean="0">
                <a:solidFill>
                  <a:schemeClr val="tx1"/>
                </a:solidFill>
                <a:latin typeface="Comic Sans MS" pitchFamily="66" charset="0"/>
                <a:cs typeface="Times New Roman" pitchFamily="18" charset="0"/>
              </a:rPr>
              <a:t>Quality of Volumetric glass wares.</a:t>
            </a:r>
          </a:p>
          <a:p>
            <a:pPr marL="581025" indent="-581025" algn="l">
              <a:buFontTx/>
              <a:buBlip>
                <a:blip r:embed="rId2"/>
              </a:buBlip>
              <a:tabLst>
                <a:tab pos="581025" algn="l"/>
              </a:tabLst>
            </a:pPr>
            <a:r>
              <a:rPr lang="en-US" sz="2200" dirty="0" smtClean="0">
                <a:solidFill>
                  <a:schemeClr val="tx1"/>
                </a:solidFill>
                <a:latin typeface="Comic Sans MS" pitchFamily="66" charset="0"/>
                <a:cs typeface="Times New Roman" pitchFamily="18" charset="0"/>
              </a:rPr>
              <a:t>Preparation of Standard solutions and reagent solutions.</a:t>
            </a:r>
          </a:p>
          <a:p>
            <a:pPr marL="581025" indent="-581025" algn="l">
              <a:buFontTx/>
              <a:buBlip>
                <a:blip r:embed="rId2"/>
              </a:buBlip>
              <a:tabLst>
                <a:tab pos="581025" algn="l"/>
              </a:tabLst>
            </a:pPr>
            <a:r>
              <a:rPr lang="en-US" sz="2200" dirty="0" smtClean="0">
                <a:solidFill>
                  <a:schemeClr val="tx1"/>
                </a:solidFill>
                <a:latin typeface="Comic Sans MS" pitchFamily="66" charset="0"/>
                <a:cs typeface="Times New Roman" pitchFamily="18" charset="0"/>
              </a:rPr>
              <a:t>Calibration of Equipments / instruments &amp; volumetric glass wares. </a:t>
            </a:r>
          </a:p>
          <a:p>
            <a:pPr marL="581025" indent="-581025" algn="l">
              <a:buFontTx/>
              <a:buBlip>
                <a:blip r:embed="rId2"/>
              </a:buBlip>
              <a:tabLst>
                <a:tab pos="581025" algn="l"/>
              </a:tabLst>
            </a:pPr>
            <a:r>
              <a:rPr lang="en-US" sz="2200" dirty="0" smtClean="0">
                <a:solidFill>
                  <a:schemeClr val="tx1"/>
                </a:solidFill>
                <a:latin typeface="Comic Sans MS" pitchFamily="66" charset="0"/>
                <a:cs typeface="Times New Roman" pitchFamily="18" charset="0"/>
              </a:rPr>
              <a:t>Validation of Analytical methods specially non-</a:t>
            </a:r>
            <a:r>
              <a:rPr lang="en-US" sz="2200" dirty="0" err="1" smtClean="0">
                <a:solidFill>
                  <a:schemeClr val="tx1"/>
                </a:solidFill>
                <a:latin typeface="Comic Sans MS" pitchFamily="66" charset="0"/>
                <a:cs typeface="Times New Roman" pitchFamily="18" charset="0"/>
              </a:rPr>
              <a:t>pharmacopoeial</a:t>
            </a:r>
            <a:r>
              <a:rPr lang="en-US" sz="2200" dirty="0" smtClean="0">
                <a:solidFill>
                  <a:schemeClr val="tx1"/>
                </a:solidFill>
                <a:latin typeface="Comic Sans MS" pitchFamily="66" charset="0"/>
                <a:cs typeface="Times New Roman" pitchFamily="18" charset="0"/>
              </a:rPr>
              <a:t> methods.</a:t>
            </a:r>
          </a:p>
          <a:p>
            <a:pPr marL="581025" indent="-581025" algn="l">
              <a:buFontTx/>
              <a:buBlip>
                <a:blip r:embed="rId2"/>
              </a:buBlip>
              <a:tabLst>
                <a:tab pos="581025" algn="l"/>
              </a:tabLst>
            </a:pPr>
            <a:r>
              <a:rPr lang="en-US" sz="2200" dirty="0" smtClean="0">
                <a:solidFill>
                  <a:schemeClr val="tx1"/>
                </a:solidFill>
                <a:latin typeface="Comic Sans MS" pitchFamily="66" charset="0"/>
                <a:cs typeface="Times New Roman" pitchFamily="18" charset="0"/>
              </a:rPr>
              <a:t>Proper documentation of analytical methods, specifications &amp; protocol of tests. </a:t>
            </a:r>
          </a:p>
          <a:p>
            <a:pPr marL="581025" indent="-581025" algn="l">
              <a:buFontTx/>
              <a:buBlip>
                <a:blip r:embed="rId2"/>
              </a:buBlip>
              <a:tabLst>
                <a:tab pos="581025" algn="l"/>
              </a:tabLst>
            </a:pPr>
            <a:r>
              <a:rPr lang="en-US" sz="2200" dirty="0" smtClean="0">
                <a:solidFill>
                  <a:schemeClr val="tx1"/>
                </a:solidFill>
                <a:latin typeface="Comic Sans MS" pitchFamily="66" charset="0"/>
                <a:cs typeface="Times New Roman" pitchFamily="18" charset="0"/>
              </a:rPr>
              <a:t>Training of analysts: formal &amp; informal</a:t>
            </a:r>
          </a:p>
          <a:p>
            <a:pPr marL="581025" indent="-581025" algn="l">
              <a:buFontTx/>
              <a:buBlip>
                <a:blip r:embed="rId2"/>
              </a:buBlip>
              <a:tabLst>
                <a:tab pos="581025" algn="l"/>
              </a:tabLst>
            </a:pPr>
            <a:r>
              <a:rPr lang="en-US" sz="2200" dirty="0" smtClean="0">
                <a:solidFill>
                  <a:schemeClr val="tx1"/>
                </a:solidFill>
                <a:latin typeface="Comic Sans MS" pitchFamily="66" charset="0"/>
                <a:cs typeface="Times New Roman" pitchFamily="18" charset="0"/>
              </a:rPr>
              <a:t>Good Safety practices. </a:t>
            </a:r>
          </a:p>
        </p:txBody>
      </p:sp>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571</TotalTime>
  <Words>1634</Words>
  <Application>Microsoft Office PowerPoint</Application>
  <PresentationFormat>On-screen Show (4:3)</PresentationFormat>
  <Paragraphs>263</Paragraphs>
  <Slides>40</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40</vt:i4>
      </vt:variant>
    </vt:vector>
  </HeadingPairs>
  <TitlesOfParts>
    <vt:vector size="42" baseType="lpstr">
      <vt:lpstr>Office Theme</vt:lpstr>
      <vt:lpstr>Bitmap Image</vt:lpstr>
      <vt:lpstr>GOOD LABORATORY PRACTICES </vt:lpstr>
      <vt:lpstr>INTRODUCTION </vt:lpstr>
      <vt:lpstr>AMENDMENT </vt:lpstr>
      <vt:lpstr>Definition of GLP</vt:lpstr>
      <vt:lpstr>The purpose of GLP</vt:lpstr>
      <vt:lpstr>Importance of G L P</vt:lpstr>
      <vt:lpstr>GMP vs. GLP</vt:lpstr>
      <vt:lpstr>Schedule-L1 (GLP)</vt:lpstr>
      <vt:lpstr>Factors influencing implementation &amp; maintenance of GLP in Q.C. laboratory</vt:lpstr>
      <vt:lpstr>Laboratory Infrastructure</vt:lpstr>
      <vt:lpstr>Laboratory Infrastructure</vt:lpstr>
      <vt:lpstr>Laboratory Infrastructure</vt:lpstr>
      <vt:lpstr>Laboratory Infrastructure</vt:lpstr>
      <vt:lpstr>Laboratory Infrastructure</vt:lpstr>
      <vt:lpstr>Reference Standard</vt:lpstr>
      <vt:lpstr>Reference Standard</vt:lpstr>
      <vt:lpstr>Reference Microbial Cultures</vt:lpstr>
      <vt:lpstr>Analytical Reagents &amp; Chemicals </vt:lpstr>
      <vt:lpstr>Volumetric Glassware </vt:lpstr>
      <vt:lpstr>Preparation of Standard solutions and reagent </vt:lpstr>
      <vt:lpstr>Validation of Analytical Procedure </vt:lpstr>
      <vt:lpstr>Calibration of Equipments and instruments </vt:lpstr>
      <vt:lpstr>Types of Calibration</vt:lpstr>
      <vt:lpstr>Types of Calibration</vt:lpstr>
      <vt:lpstr>Training</vt:lpstr>
      <vt:lpstr>Documentation &amp; Records </vt:lpstr>
      <vt:lpstr>Safety </vt:lpstr>
      <vt:lpstr>A General Checklist for GLP Implementation  </vt:lpstr>
      <vt:lpstr>Checklist for GLP</vt:lpstr>
      <vt:lpstr>Checklist</vt:lpstr>
      <vt:lpstr>Checklist</vt:lpstr>
      <vt:lpstr>Checklist</vt:lpstr>
      <vt:lpstr>Checklist</vt:lpstr>
      <vt:lpstr>Gains</vt:lpstr>
      <vt:lpstr>Gains</vt:lpstr>
      <vt:lpstr>Gains</vt:lpstr>
      <vt:lpstr>Losses/Disadvantages</vt:lpstr>
      <vt:lpstr>Losses/Disadvantages</vt:lpstr>
      <vt:lpstr> In conclusion one must realize that in the pharmaceutical industry there is no margin for error and one must follow good practices in the laboratory to generate accurate, precise and reliable data. </vt:lpstr>
      <vt:lpstr>Slide 40</vt:lpstr>
    </vt:vector>
  </TitlesOfParts>
  <Company>Home PC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PC</dc:creator>
  <cp:lastModifiedBy>PC</cp:lastModifiedBy>
  <cp:revision>36</cp:revision>
  <dcterms:created xsi:type="dcterms:W3CDTF">2010-11-17T05:47:49Z</dcterms:created>
  <dcterms:modified xsi:type="dcterms:W3CDTF">2010-11-18T02:13:15Z</dcterms:modified>
</cp:coreProperties>
</file>